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97_F4311D38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9A_FEC68AE9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1"/>
  </p:notesMasterIdLst>
  <p:sldIdLst>
    <p:sldId id="256" r:id="rId2"/>
    <p:sldId id="423" r:id="rId3"/>
    <p:sldId id="395" r:id="rId4"/>
    <p:sldId id="340" r:id="rId5"/>
    <p:sldId id="397" r:id="rId6"/>
    <p:sldId id="398" r:id="rId7"/>
    <p:sldId id="401" r:id="rId8"/>
    <p:sldId id="315" r:id="rId9"/>
    <p:sldId id="402" r:id="rId10"/>
    <p:sldId id="403" r:id="rId11"/>
    <p:sldId id="404" r:id="rId12"/>
    <p:sldId id="405" r:id="rId13"/>
    <p:sldId id="424" r:id="rId14"/>
    <p:sldId id="406" r:id="rId15"/>
    <p:sldId id="407" r:id="rId16"/>
    <p:sldId id="409" r:id="rId17"/>
    <p:sldId id="408" r:id="rId18"/>
    <p:sldId id="410" r:id="rId19"/>
    <p:sldId id="420" r:id="rId20"/>
    <p:sldId id="378" r:id="rId21"/>
    <p:sldId id="414" r:id="rId22"/>
    <p:sldId id="415" r:id="rId23"/>
    <p:sldId id="417" r:id="rId24"/>
    <p:sldId id="418" r:id="rId25"/>
    <p:sldId id="419" r:id="rId26"/>
    <p:sldId id="425" r:id="rId27"/>
    <p:sldId id="421" r:id="rId28"/>
    <p:sldId id="422" r:id="rId29"/>
    <p:sldId id="392" r:id="rId30"/>
  </p:sldIdLst>
  <p:sldSz cx="9144000" cy="5143500" type="screen16x9"/>
  <p:notesSz cx="6858000" cy="9144000"/>
  <p:embeddedFontLst>
    <p:embeddedFont>
      <p:font typeface="Commissioner" panose="020B0604020202020204" charset="0"/>
      <p:regular r:id="rId32"/>
      <p:bold r:id="rId33"/>
    </p:embeddedFont>
    <p:embeddedFont>
      <p:font typeface="Syne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69D50C-99B5-5EB9-61DD-315C759AC47F}" name="Alessandro Ghidini" initials="AG" userId="S::10681800@polimi.it::2cc55f26-446c-4b77-88e3-c046ac7f59ce" providerId="AD"/>
  <p188:author id="{AC9FC895-A0FB-BD28-4DE1-F50CFEEF5F18}" name="Jiaying Liu" initials="JL" userId="S::10843084@polimi.it::5d02f646-0041-4b7d-ad11-8b75ee691087" providerId="AD"/>
  <p188:author id="{2620CDAD-610D-C69E-E337-CC0F899B8F4A}" name="Laura Ferrari" initials="LF" userId="S::10935834@polimi.it::71e0af16-3b46-4b70-b13e-53b7b73924a9" providerId="AD"/>
  <p188:author id="{7F1CD2C5-0461-40C2-1986-29685B2BDE05}" name="Chiara Orsanigo" initials="CO" userId="S::10703584@polimi.it::a57ac9c9-86e4-4931-9e0d-f756e0419694" providerId="AD"/>
  <p188:author id="{FD138BF3-9FAF-67CE-3A0C-B2FE9C30CB39}" name="Reza Gonabadi" initials="RG" userId="S::10872040@polimi.it::8cbaeb33-db24-4748-a2f0-fce47a05a2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A1A"/>
    <a:srgbClr val="CC9919"/>
    <a:srgbClr val="1966CC"/>
    <a:srgbClr val="1A9919"/>
    <a:srgbClr val="3F4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55AFE-C391-8445-6947-AEDCC7E3C37F}" v="83" dt="2025-07-21T14:49:58.126"/>
  </p1510:revLst>
</p1510:revInfo>
</file>

<file path=ppt/tableStyles.xml><?xml version="1.0" encoding="utf-8"?>
<a:tblStyleLst xmlns:a="http://schemas.openxmlformats.org/drawingml/2006/main" def="{03EE3DE0-8CC0-4AA7-A6B0-199ED340D940}">
  <a:tblStyle styleId="{03EE3DE0-8CC0-4AA7-A6B0-199ED340D9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97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/Relationships>
</file>

<file path=ppt/comments/modernComment_197_F4311D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44A297-E988-484C-80A6-8DC74E564CA6}" authorId="{AC9FC895-A0FB-BD28-4DE1-F50CFEEF5F18}" created="2025-07-09T10:26:00.02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96859448" sldId="407"/>
      <ac:spMk id="7" creationId="{9344E5EC-C46E-6373-32B1-1D0B318D40EB}"/>
    </ac:deMkLst>
    <p188:txBody>
      <a:bodyPr/>
      <a:lstStyle/>
      <a:p>
        <a:r>
          <a:rPr lang="en-IT"/>
          <a:t>Highlight the difference between the previous one and this one, like the loss functions used</a:t>
        </a:r>
      </a:p>
    </p188:txBody>
  </p188:cm>
</p188:cmLst>
</file>

<file path=ppt/comments/modernComment_19A_FEC68A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65A582-FA38-EA48-ADE3-112A5602E788}" authorId="{AC9FC895-A0FB-BD28-4DE1-F50CFEEF5F18}" created="2025-07-09T10:27:22.305">
    <pc:sldMkLst xmlns:pc="http://schemas.microsoft.com/office/powerpoint/2013/main/command">
      <pc:docMk/>
      <pc:sldMk cId="4274424553" sldId="410"/>
    </pc:sldMkLst>
    <p188:txBody>
      <a:bodyPr/>
      <a:lstStyle/>
      <a:p>
        <a:r>
          <a:rPr lang="en-IT"/>
          <a:t>I would suggest to not use more than 2 types of fonts in the same slide, so it looks cleaner and more concise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A3C3808F-F4E8-D77E-BF23-7CEFD6D5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>
            <a:extLst>
              <a:ext uri="{FF2B5EF4-FFF2-40B4-BE49-F238E27FC236}">
                <a16:creationId xmlns:a16="http://schemas.microsoft.com/office/drawing/2014/main" id="{E468286C-B3F7-5FB0-B4FB-14483662A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>
            <a:extLst>
              <a:ext uri="{FF2B5EF4-FFF2-40B4-BE49-F238E27FC236}">
                <a16:creationId xmlns:a16="http://schemas.microsoft.com/office/drawing/2014/main" id="{2BD18DDE-45E0-61CE-22AA-1C7D8F533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651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F9F10D86-4AB1-21FE-2D7E-65AA14DF5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>
            <a:extLst>
              <a:ext uri="{FF2B5EF4-FFF2-40B4-BE49-F238E27FC236}">
                <a16:creationId xmlns:a16="http://schemas.microsoft.com/office/drawing/2014/main" id="{288A2ABE-CF2B-CB6B-83BD-852734AC92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>
            <a:extLst>
              <a:ext uri="{FF2B5EF4-FFF2-40B4-BE49-F238E27FC236}">
                <a16:creationId xmlns:a16="http://schemas.microsoft.com/office/drawing/2014/main" id="{C2055998-E0E2-D293-154B-57AFB0242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193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1D83E600-581A-4908-96DE-D377D082F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>
            <a:extLst>
              <a:ext uri="{FF2B5EF4-FFF2-40B4-BE49-F238E27FC236}">
                <a16:creationId xmlns:a16="http://schemas.microsoft.com/office/drawing/2014/main" id="{1E2B27BF-D049-B1E4-2FBA-07971CD76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>
            <a:extLst>
              <a:ext uri="{FF2B5EF4-FFF2-40B4-BE49-F238E27FC236}">
                <a16:creationId xmlns:a16="http://schemas.microsoft.com/office/drawing/2014/main" id="{17EA770C-34AB-BEBA-3F7B-A97157AA8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300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E2DD1777-5E03-5ABC-6792-829F1877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>
            <a:extLst>
              <a:ext uri="{FF2B5EF4-FFF2-40B4-BE49-F238E27FC236}">
                <a16:creationId xmlns:a16="http://schemas.microsoft.com/office/drawing/2014/main" id="{76712702-07C9-F07E-C0DA-B42B44D3C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>
            <a:extLst>
              <a:ext uri="{FF2B5EF4-FFF2-40B4-BE49-F238E27FC236}">
                <a16:creationId xmlns:a16="http://schemas.microsoft.com/office/drawing/2014/main" id="{5E4855D3-8AB7-C718-280D-552E60B87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974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574BD913-46AF-3089-3351-677436CB6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>
            <a:extLst>
              <a:ext uri="{FF2B5EF4-FFF2-40B4-BE49-F238E27FC236}">
                <a16:creationId xmlns:a16="http://schemas.microsoft.com/office/drawing/2014/main" id="{EDC8C911-8B72-1D7A-16AF-2A6ACEE162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>
            <a:extLst>
              <a:ext uri="{FF2B5EF4-FFF2-40B4-BE49-F238E27FC236}">
                <a16:creationId xmlns:a16="http://schemas.microsoft.com/office/drawing/2014/main" id="{4D69CB34-9321-AACD-347E-B193FCD90B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65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2CB6C359-5FF2-10E6-156F-870B69299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>
            <a:extLst>
              <a:ext uri="{FF2B5EF4-FFF2-40B4-BE49-F238E27FC236}">
                <a16:creationId xmlns:a16="http://schemas.microsoft.com/office/drawing/2014/main" id="{4997CBA1-FE10-A142-1B80-DB83A39264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>
            <a:extLst>
              <a:ext uri="{FF2B5EF4-FFF2-40B4-BE49-F238E27FC236}">
                <a16:creationId xmlns:a16="http://schemas.microsoft.com/office/drawing/2014/main" id="{84F85CD0-230F-7351-1755-703AB0F163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061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B1ABA392-F92F-BEE9-BD2B-6C6C98EE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>
            <a:extLst>
              <a:ext uri="{FF2B5EF4-FFF2-40B4-BE49-F238E27FC236}">
                <a16:creationId xmlns:a16="http://schemas.microsoft.com/office/drawing/2014/main" id="{05745A38-EA52-109F-78B0-905856B514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>
            <a:extLst>
              <a:ext uri="{FF2B5EF4-FFF2-40B4-BE49-F238E27FC236}">
                <a16:creationId xmlns:a16="http://schemas.microsoft.com/office/drawing/2014/main" id="{06F6F8DD-3F67-9159-3678-6FA470A86A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138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24CF2FE3-F463-103B-4F08-9A152CC5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>
            <a:extLst>
              <a:ext uri="{FF2B5EF4-FFF2-40B4-BE49-F238E27FC236}">
                <a16:creationId xmlns:a16="http://schemas.microsoft.com/office/drawing/2014/main" id="{C03253B0-DA90-5E27-9500-16EFFE1E4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>
            <a:extLst>
              <a:ext uri="{FF2B5EF4-FFF2-40B4-BE49-F238E27FC236}">
                <a16:creationId xmlns:a16="http://schemas.microsoft.com/office/drawing/2014/main" id="{1B51A455-2B37-4001-8CAE-9588D9ECA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21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E05F5587-77E5-75A9-519B-8E9C930E4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>
            <a:extLst>
              <a:ext uri="{FF2B5EF4-FFF2-40B4-BE49-F238E27FC236}">
                <a16:creationId xmlns:a16="http://schemas.microsoft.com/office/drawing/2014/main" id="{FE20595D-F06C-1D29-D3EB-53870C700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>
            <a:extLst>
              <a:ext uri="{FF2B5EF4-FFF2-40B4-BE49-F238E27FC236}">
                <a16:creationId xmlns:a16="http://schemas.microsoft.com/office/drawing/2014/main" id="{87D2EC4A-37DD-652A-CA4E-232D7799C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79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0BC99916-1C44-B74B-B1CF-2996E1CDF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>
            <a:extLst>
              <a:ext uri="{FF2B5EF4-FFF2-40B4-BE49-F238E27FC236}">
                <a16:creationId xmlns:a16="http://schemas.microsoft.com/office/drawing/2014/main" id="{C6CEE15A-11D7-BF0D-C3BE-8944EB4305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>
            <a:extLst>
              <a:ext uri="{FF2B5EF4-FFF2-40B4-BE49-F238E27FC236}">
                <a16:creationId xmlns:a16="http://schemas.microsoft.com/office/drawing/2014/main" id="{E5673520-C84F-24B8-08E9-F1442C7F33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07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5090C44D-A537-9803-E462-6C01D58E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90F592BB-0F7F-D255-91D4-2532E3417B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35AECA22-684E-A72D-EB40-09E85AC05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42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000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E5A3BABD-5B12-E2C4-4A33-6422C4D71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D6531DBB-0C5B-01E0-4F0B-333685FC2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B30627F0-B3C3-0D47-4EA5-6A9C24D4DD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6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77A5FC85-E040-9CA4-A947-09E3B0D4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8830129E-351E-E095-F05E-A2FD89422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F5E373E0-6730-86FF-8800-78D9F2BAB9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679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1626BD43-BD59-A991-ECCA-6DC0442D6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F78A74B0-1FB7-A31A-BBF1-DFF3E71E80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B2B42435-A353-4B2B-E9A9-12C989A8CF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784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2FA288DC-6807-6167-7884-FE3B1D56E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7C99AC5C-C8CD-A970-3984-220CDAD9A7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F2862E77-AEB8-90F0-A72B-58BE9310A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34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CF270960-3822-07E2-7FF7-269044FC3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DD04CBB3-5C1C-B307-C969-537CEB17D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BB18512E-346D-5840-6121-033FD1778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102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DC90A2CF-18CB-3087-1875-1D4FB3220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3A50BB80-B4BF-07F2-6929-7A779BC478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0C712D79-34E4-ADC7-EDDD-04FF5F7AB6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9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156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9CF131C0-0FA9-061B-5CAC-0F45E135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9F81FDB0-6383-9320-42CD-5C37F9E17C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7065E63B-8829-22C5-387B-BE44F4452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758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65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132E6EF8-5AE0-9D1B-5211-89548F28D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A96946A7-48D2-170A-16E2-A1F366139A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9031806F-6953-9874-2DAE-4EE6AA9EC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49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20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21FAF6EF-6109-0F2A-527D-87D452077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B37C0C96-3658-08FF-BF7A-26E9785473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49F42356-EF6B-7019-E2AF-22FDF0D85A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33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4F9E1412-2A43-52F6-32F1-9FE2D66A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77D67B43-F3EA-37AA-8C0E-F1E0F46C6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12AD0534-F4BC-1669-5218-3D5BC5D8AE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051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0B679A9C-2B55-6C35-D3DC-0740196CD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710ee6ade_0_206:notes">
            <a:extLst>
              <a:ext uri="{FF2B5EF4-FFF2-40B4-BE49-F238E27FC236}">
                <a16:creationId xmlns:a16="http://schemas.microsoft.com/office/drawing/2014/main" id="{437BCC11-3BAC-32E9-F615-C2247873AE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710ee6ade_0_206:notes">
            <a:extLst>
              <a:ext uri="{FF2B5EF4-FFF2-40B4-BE49-F238E27FC236}">
                <a16:creationId xmlns:a16="http://schemas.microsoft.com/office/drawing/2014/main" id="{0F62C851-88EB-AFC4-43FD-164D4E4C1C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02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7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1D92AF7F-0A2D-22C8-B89C-ECB44737E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11cd5716_0_117:notes">
            <a:extLst>
              <a:ext uri="{FF2B5EF4-FFF2-40B4-BE49-F238E27FC236}">
                <a16:creationId xmlns:a16="http://schemas.microsoft.com/office/drawing/2014/main" id="{7B7F1B04-7029-A15A-2CBA-E71854BA65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811cd5716_0_117:notes">
            <a:extLst>
              <a:ext uri="{FF2B5EF4-FFF2-40B4-BE49-F238E27FC236}">
                <a16:creationId xmlns:a16="http://schemas.microsoft.com/office/drawing/2014/main" id="{314F6616-D9A8-C74F-54A5-A8B403ABC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15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0625" y="4473225"/>
            <a:ext cx="4115987" cy="769394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65275" y="-156625"/>
            <a:ext cx="2453450" cy="158050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36925" y="-53985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3995726">
            <a:off x="-130622" y="3655115"/>
            <a:ext cx="2199510" cy="1987525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644234">
            <a:off x="6088289" y="3622766"/>
            <a:ext cx="3520410" cy="1799358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98250" y="-738525"/>
            <a:ext cx="3075543" cy="2222829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430479">
            <a:off x="48915" y="-222860"/>
            <a:ext cx="2155859" cy="1948081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098900" y="3115900"/>
            <a:ext cx="2290125" cy="2206451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-66075" y="-105750"/>
            <a:ext cx="2992011" cy="1290503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-828325" y="-294825"/>
            <a:ext cx="1730425" cy="1563650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-478150" y="4396125"/>
            <a:ext cx="1569328" cy="802086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 rot="8999926">
            <a:off x="7710879" y="3997770"/>
            <a:ext cx="2034125" cy="1470151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/>
          <p:nvPr/>
        </p:nvSpPr>
        <p:spPr>
          <a:xfrm rot="10800000">
            <a:off x="8047508" y="-25560"/>
            <a:ext cx="1178967" cy="766635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3438150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3438150" y="1605575"/>
            <a:ext cx="22677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9144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/>
          <p:nvPr/>
        </p:nvSpPr>
        <p:spPr>
          <a:xfrm>
            <a:off x="6430655" y="1855978"/>
            <a:ext cx="6884659" cy="4975843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-362825" y="-320375"/>
            <a:ext cx="5841347" cy="2519468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6705700" y="2199100"/>
            <a:ext cx="3543224" cy="3413764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-2872720" y="3172028"/>
            <a:ext cx="6884659" cy="4975843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/>
          <p:nvPr/>
        </p:nvSpPr>
        <p:spPr>
          <a:xfrm flipH="1">
            <a:off x="4764725" y="-224775"/>
            <a:ext cx="5841347" cy="2519468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4"/>
          <p:cNvSpPr/>
          <p:nvPr/>
        </p:nvSpPr>
        <p:spPr>
          <a:xfrm rot="4500029">
            <a:off x="93659" y="2718207"/>
            <a:ext cx="3543161" cy="3413704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1276825" y="-338425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6583825" y="4295000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706900" y="-259775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1353872" y="-169303"/>
            <a:ext cx="7887674" cy="10687980"/>
          </a:xfrm>
          <a:custGeom>
            <a:avLst/>
            <a:gdLst/>
            <a:ahLst/>
            <a:cxnLst/>
            <a:rect l="l" t="t" r="r" b="b"/>
            <a:pathLst>
              <a:path w="23730" h="31753" extrusionOk="0">
                <a:moveTo>
                  <a:pt x="1" y="0"/>
                </a:moveTo>
                <a:cubicBezTo>
                  <a:pt x="12" y="191"/>
                  <a:pt x="120" y="357"/>
                  <a:pt x="191" y="524"/>
                </a:cubicBezTo>
                <a:cubicBezTo>
                  <a:pt x="465" y="1084"/>
                  <a:pt x="763" y="1643"/>
                  <a:pt x="1084" y="2179"/>
                </a:cubicBezTo>
                <a:cubicBezTo>
                  <a:pt x="2287" y="4179"/>
                  <a:pt x="3870" y="5846"/>
                  <a:pt x="5942" y="7013"/>
                </a:cubicBezTo>
                <a:cubicBezTo>
                  <a:pt x="7347" y="7799"/>
                  <a:pt x="8835" y="8382"/>
                  <a:pt x="10395" y="8799"/>
                </a:cubicBezTo>
                <a:cubicBezTo>
                  <a:pt x="11490" y="9097"/>
                  <a:pt x="12562" y="9454"/>
                  <a:pt x="13490" y="10168"/>
                </a:cubicBezTo>
                <a:cubicBezTo>
                  <a:pt x="14526" y="10966"/>
                  <a:pt x="15479" y="11847"/>
                  <a:pt x="16264" y="12895"/>
                </a:cubicBezTo>
                <a:cubicBezTo>
                  <a:pt x="18086" y="15252"/>
                  <a:pt x="19122" y="17931"/>
                  <a:pt x="19443" y="20907"/>
                </a:cubicBezTo>
                <a:cubicBezTo>
                  <a:pt x="19586" y="22336"/>
                  <a:pt x="19622" y="23789"/>
                  <a:pt x="19741" y="25218"/>
                </a:cubicBezTo>
                <a:cubicBezTo>
                  <a:pt x="19813" y="26230"/>
                  <a:pt x="19979" y="27206"/>
                  <a:pt x="20313" y="28170"/>
                </a:cubicBezTo>
                <a:cubicBezTo>
                  <a:pt x="20848" y="29635"/>
                  <a:pt x="21777" y="30778"/>
                  <a:pt x="23134" y="31552"/>
                </a:cubicBezTo>
                <a:cubicBezTo>
                  <a:pt x="23287" y="31643"/>
                  <a:pt x="23448" y="31752"/>
                  <a:pt x="23633" y="31752"/>
                </a:cubicBezTo>
                <a:cubicBezTo>
                  <a:pt x="23665" y="31752"/>
                  <a:pt x="23697" y="31749"/>
                  <a:pt x="23730" y="31742"/>
                </a:cubicBezTo>
                <a:lnTo>
                  <a:pt x="23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1234475" y="4471600"/>
            <a:ext cx="3451957" cy="747486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6312624" y="-89900"/>
            <a:ext cx="3002097" cy="801511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1276825" y="-338425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6888750" y="4295000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758875" y="-493000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7916175" y="4193400"/>
            <a:ext cx="1538510" cy="1000431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5400000">
            <a:off x="213009" y="3380700"/>
            <a:ext cx="1000431" cy="2971193"/>
          </a:xfrm>
          <a:custGeom>
            <a:avLst/>
            <a:gdLst/>
            <a:ahLst/>
            <a:cxnLst/>
            <a:rect l="l" t="t" r="r" b="b"/>
            <a:pathLst>
              <a:path w="8941" h="26554" extrusionOk="0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-681475" y="-849132"/>
            <a:ext cx="2789405" cy="2016024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377925" y="3965475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815358" y="16473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813816" y="31728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R="45720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R="45720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rot="10800000" flipH="1">
            <a:off x="6726600" y="-233325"/>
            <a:ext cx="2947210" cy="1506323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rot="10800000" flipH="1">
            <a:off x="-798250" y="3199269"/>
            <a:ext cx="3075543" cy="2222829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rot="10369521" flipH="1">
            <a:off x="-177835" y="3407852"/>
            <a:ext cx="2155859" cy="1948081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10800000" flipH="1">
            <a:off x="7318425" y="-149877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2138550" y="2361274"/>
            <a:ext cx="4866900" cy="12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3929675" y="4535527"/>
            <a:ext cx="4002127" cy="748110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-40125" y="-49167"/>
            <a:ext cx="2605145" cy="65096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615100" y="3954513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0800000" flipH="1">
            <a:off x="-79600" y="-109724"/>
            <a:ext cx="2755853" cy="596752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05375" y="2156701"/>
            <a:ext cx="2094000" cy="41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907862" y="2737725"/>
            <a:ext cx="2093100" cy="10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2"/>
          </p:nvPr>
        </p:nvSpPr>
        <p:spPr>
          <a:xfrm>
            <a:off x="6144625" y="2015125"/>
            <a:ext cx="2094000" cy="41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3"/>
          </p:nvPr>
        </p:nvSpPr>
        <p:spPr>
          <a:xfrm>
            <a:off x="6144637" y="2589995"/>
            <a:ext cx="2094000" cy="102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 idx="4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 rot="10800000" flipH="1">
            <a:off x="7837877" y="2932289"/>
            <a:ext cx="3678948" cy="236996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10800000">
            <a:off x="-1316617" y="-1310600"/>
            <a:ext cx="2933467" cy="2884739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10800000">
            <a:off x="-1339675" y="4064989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1204188" y="1756923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1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8" r:id="rId5"/>
    <p:sldLayoutId id="2147483659" r:id="rId6"/>
    <p:sldLayoutId id="2147483661" r:id="rId7"/>
    <p:sldLayoutId id="2147483665" r:id="rId8"/>
    <p:sldLayoutId id="2147483667" r:id="rId9"/>
    <p:sldLayoutId id="2147483670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7_F4311D3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A_FEC68AE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www.wcrf.org/preventing-cancer/cancer-statistics/lung-cancer-statistics/" TargetMode="External"/><Relationship Id="rId7" Type="http://schemas.openxmlformats.org/officeDocument/2006/relationships/hyperlink" Target="https://www.cancerresearchuk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ancerresearchuk.org/about-cancer/lung-cancer/survival" TargetMode="External"/><Relationship Id="rId5" Type="http://schemas.openxmlformats.org/officeDocument/2006/relationships/hyperlink" Target="https://www.cancer.org/" TargetMode="External"/><Relationship Id="rId4" Type="http://schemas.openxmlformats.org/officeDocument/2006/relationships/hyperlink" Target="https://www.cancer.org/research/acs-research-news/lung-cancer-kills-more-people-worldwide-than-other-cancers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ctrTitle"/>
          </p:nvPr>
        </p:nvSpPr>
        <p:spPr>
          <a:xfrm>
            <a:off x="241069" y="1778368"/>
            <a:ext cx="8661862" cy="9753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GB" sz="2800">
                <a:latin typeface="Times New Roman"/>
              </a:rPr>
              <a:t>Attention-enhanced U-net autoencoder for low-dose CT simulation and lung nodule malignancy assessment</a:t>
            </a:r>
            <a:endParaRPr lang="en-US" sz="2800">
              <a:latin typeface="Times New Roman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17CE14-7270-0073-82F8-964E7C3234A2}"/>
              </a:ext>
            </a:extLst>
          </p:cNvPr>
          <p:cNvSpPr txBox="1"/>
          <p:nvPr/>
        </p:nvSpPr>
        <p:spPr>
          <a:xfrm>
            <a:off x="901758" y="2945351"/>
            <a:ext cx="383025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>
                <a:solidFill>
                  <a:srgbClr val="3F4853"/>
                </a:solidFill>
                <a:latin typeface="Times New Roman"/>
                <a:cs typeface="Times New Roman"/>
                <a:sym typeface="Syne"/>
              </a:rPr>
              <a:t>Author: Reza </a:t>
            </a:r>
            <a:r>
              <a:rPr lang="it-IT" sz="1600" err="1">
                <a:solidFill>
                  <a:srgbClr val="3F4853"/>
                </a:solidFill>
                <a:latin typeface="Times New Roman"/>
                <a:cs typeface="Times New Roman"/>
                <a:sym typeface="Syne"/>
              </a:rPr>
              <a:t>Gonabadi</a:t>
            </a:r>
            <a:r>
              <a:rPr lang="it-IT" sz="1600">
                <a:solidFill>
                  <a:srgbClr val="3F4853"/>
                </a:solidFill>
                <a:latin typeface="Times New Roman"/>
                <a:cs typeface="Times New Roman"/>
                <a:sym typeface="Syne"/>
              </a:rPr>
              <a:t> </a:t>
            </a:r>
            <a:endParaRPr lang="it-IT" sz="1600">
              <a:solidFill>
                <a:srgbClr val="3F4853"/>
              </a:solidFill>
              <a:latin typeface="Times New Roman"/>
              <a:cs typeface="Times New Roman"/>
            </a:endParaRPr>
          </a:p>
          <a:p>
            <a:r>
              <a:rPr lang="it-IT" sz="1600">
                <a:solidFill>
                  <a:srgbClr val="3F4853"/>
                </a:solidFill>
                <a:latin typeface="Times New Roman"/>
                <a:cs typeface="Times New Roman"/>
              </a:rPr>
              <a:t>Professor: Luca Mainardi</a:t>
            </a:r>
            <a:endParaRPr lang="it-IT" sz="1600">
              <a:latin typeface="Times New Roman"/>
              <a:cs typeface="Times New Roman"/>
            </a:endParaRPr>
          </a:p>
          <a:p>
            <a:r>
              <a:rPr lang="it-IT" sz="1600">
                <a:solidFill>
                  <a:srgbClr val="3F4853"/>
                </a:solidFill>
                <a:latin typeface="Times New Roman"/>
                <a:cs typeface="Times New Roman"/>
              </a:rPr>
              <a:t>Co-advisor : </a:t>
            </a:r>
            <a:r>
              <a:rPr lang="it-IT" sz="1600" err="1">
                <a:solidFill>
                  <a:srgbClr val="3F4853"/>
                </a:solidFill>
                <a:latin typeface="Times New Roman"/>
              </a:rPr>
              <a:t>Jiaying</a:t>
            </a:r>
            <a:r>
              <a:rPr lang="it-IT" sz="1600">
                <a:solidFill>
                  <a:srgbClr val="3F4853"/>
                </a:solidFill>
                <a:latin typeface="Times New Roman"/>
              </a:rPr>
              <a:t> </a:t>
            </a:r>
            <a:r>
              <a:rPr lang="it-IT" sz="1600" err="1">
                <a:solidFill>
                  <a:srgbClr val="3F4853"/>
                </a:solidFill>
                <a:latin typeface="Times New Roman"/>
              </a:rPr>
              <a:t>Liu</a:t>
            </a:r>
            <a:endParaRPr lang="it-IT" sz="1600">
              <a:solidFill>
                <a:srgbClr val="3F4853"/>
              </a:solidFill>
              <a:latin typeface="Times New Roman"/>
              <a:cs typeface="Times New Roman"/>
            </a:endParaRPr>
          </a:p>
          <a:p>
            <a:pPr fontAlgn="base"/>
            <a:endParaRPr lang="it-IT" sz="1600">
              <a:solidFill>
                <a:srgbClr val="3F4853"/>
              </a:solidFill>
              <a:latin typeface="Times New Roman"/>
              <a:cs typeface="Times New Roman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E2E380-4CE3-CF16-63CF-68AE6E018E1C}"/>
              </a:ext>
            </a:extLst>
          </p:cNvPr>
          <p:cNvSpPr txBox="1"/>
          <p:nvPr/>
        </p:nvSpPr>
        <p:spPr>
          <a:xfrm>
            <a:off x="3153766" y="4649769"/>
            <a:ext cx="284118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600" err="1">
                <a:solidFill>
                  <a:srgbClr val="3F4853"/>
                </a:solidFill>
                <a:latin typeface="Times New Roman"/>
                <a:cs typeface="Times New Roman"/>
                <a:sym typeface="Syne"/>
              </a:rPr>
              <a:t>Academic</a:t>
            </a:r>
            <a:r>
              <a:rPr lang="it-IT" sz="1600">
                <a:solidFill>
                  <a:srgbClr val="3F4853"/>
                </a:solidFill>
                <a:latin typeface="Times New Roman"/>
                <a:cs typeface="Times New Roman"/>
                <a:sym typeface="Syne"/>
              </a:rPr>
              <a:t> </a:t>
            </a:r>
            <a:r>
              <a:rPr lang="it-IT" sz="1600" err="1">
                <a:solidFill>
                  <a:srgbClr val="3F4853"/>
                </a:solidFill>
                <a:latin typeface="Times New Roman"/>
                <a:cs typeface="Times New Roman"/>
                <a:sym typeface="Syne"/>
              </a:rPr>
              <a:t>Year</a:t>
            </a:r>
            <a:r>
              <a:rPr lang="it-IT" sz="1600">
                <a:solidFill>
                  <a:srgbClr val="3F4853"/>
                </a:solidFill>
                <a:latin typeface="Times New Roman"/>
                <a:cs typeface="Times New Roman"/>
                <a:sym typeface="Syne"/>
              </a:rPr>
              <a:t> : 2024-2025</a:t>
            </a:r>
            <a:endParaRPr lang="en-US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E7D758-1957-DEF6-43A1-EA4AC20F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485" y="87012"/>
            <a:ext cx="1517308" cy="15018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17457045-BAFE-C56D-0496-7D4EEE70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>
            <a:extLst>
              <a:ext uri="{FF2B5EF4-FFF2-40B4-BE49-F238E27FC236}">
                <a16:creationId xmlns:a16="http://schemas.microsoft.com/office/drawing/2014/main" id="{6AE04FCC-7AAE-0627-9228-98484A0EA81B}"/>
              </a:ext>
            </a:extLst>
          </p:cNvPr>
          <p:cNvSpPr/>
          <p:nvPr/>
        </p:nvSpPr>
        <p:spPr>
          <a:xfrm>
            <a:off x="275888" y="239223"/>
            <a:ext cx="4162011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400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Preprocessing Slices</a:t>
            </a:r>
            <a:endParaRPr lang="it-IT" sz="240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5DA64A7E-A2FD-1481-9E4B-23EF31344D2A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it-IT" sz="1400" dirty="0">
                <a:latin typeface="Times New Roman"/>
                <a:cs typeface="Times New Roman"/>
              </a:rPr>
              <a:t>6</a:t>
            </a:r>
            <a:endParaRPr lang="en-US" dirty="0"/>
          </a:p>
        </p:txBody>
      </p:sp>
      <p:pic>
        <p:nvPicPr>
          <p:cNvPr id="3" name="Picture 2" descr="A close-up of a ct scan&#10;&#10;AI-generated content may be incorrect.">
            <a:extLst>
              <a:ext uri="{FF2B5EF4-FFF2-40B4-BE49-F238E27FC236}">
                <a16:creationId xmlns:a16="http://schemas.microsoft.com/office/drawing/2014/main" id="{21DFE86B-C4FA-1F95-9BB6-3564DE6B87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7" t="1545" r="2520" b="1987"/>
          <a:stretch>
            <a:fillRect/>
          </a:stretch>
        </p:blipFill>
        <p:spPr>
          <a:xfrm>
            <a:off x="5343174" y="1189337"/>
            <a:ext cx="3441002" cy="3374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996640-319E-7E64-E77A-386C67602C20}"/>
              </a:ext>
            </a:extLst>
          </p:cNvPr>
          <p:cNvSpPr txBox="1"/>
          <p:nvPr/>
        </p:nvSpPr>
        <p:spPr>
          <a:xfrm>
            <a:off x="278080" y="1688454"/>
            <a:ext cx="529950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>
                <a:latin typeface="Times New Roman"/>
              </a:rPr>
              <a:t>Binarized image using Otsu’s method.</a:t>
            </a:r>
            <a:endParaRPr lang="en-US" sz="1800" dirty="0">
              <a:latin typeface="Times New Roman"/>
            </a:endParaRPr>
          </a:p>
          <a:p>
            <a:pPr marL="342900" indent="-342900">
              <a:buAutoNum type="arabicPeriod"/>
            </a:pPr>
            <a:r>
              <a:rPr lang="en-GB" sz="1800" dirty="0">
                <a:latin typeface="Times New Roman"/>
              </a:rPr>
              <a:t>Detected elongated artifacts in the lower third.</a:t>
            </a:r>
          </a:p>
          <a:p>
            <a:pPr marL="342900" indent="-342900">
              <a:buAutoNum type="arabicPeriod"/>
            </a:pPr>
            <a:r>
              <a:rPr lang="en-GB" sz="1800" dirty="0">
                <a:latin typeface="Times New Roman"/>
              </a:rPr>
              <a:t>Removed them via binary mask.</a:t>
            </a:r>
          </a:p>
          <a:p>
            <a:pPr marL="342900" indent="-342900">
              <a:buAutoNum type="arabicPeriod"/>
            </a:pPr>
            <a:endParaRPr lang="en-GB" sz="18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9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6E00A429-F10C-0EC1-EB57-0E6E3D5B2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>
            <a:extLst>
              <a:ext uri="{FF2B5EF4-FFF2-40B4-BE49-F238E27FC236}">
                <a16:creationId xmlns:a16="http://schemas.microsoft.com/office/drawing/2014/main" id="{56CFA4B2-DF52-3DC0-4AA0-CC5992590881}"/>
              </a:ext>
            </a:extLst>
          </p:cNvPr>
          <p:cNvSpPr/>
          <p:nvPr/>
        </p:nvSpPr>
        <p:spPr>
          <a:xfrm>
            <a:off x="275888" y="239223"/>
            <a:ext cx="4162011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Preprocessing Slices Result</a:t>
            </a:r>
            <a:endParaRPr lang="it-IT" sz="2400" dirty="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5B5302CE-2D3C-7693-481D-3ECAD26917A9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it-IT" sz="1400" dirty="0">
                <a:latin typeface="Times New Roman"/>
                <a:cs typeface="Times New Roman"/>
              </a:rPr>
              <a:t>7</a:t>
            </a:r>
            <a:endParaRPr lang="en-US" dirty="0"/>
          </a:p>
        </p:txBody>
      </p:sp>
      <p:pic>
        <p:nvPicPr>
          <p:cNvPr id="4" name="Picture 3" descr="A close-up of a ct scan&#10;&#10;AI-generated content may be incorrect.">
            <a:extLst>
              <a:ext uri="{FF2B5EF4-FFF2-40B4-BE49-F238E27FC236}">
                <a16:creationId xmlns:a16="http://schemas.microsoft.com/office/drawing/2014/main" id="{EBE00F10-D157-1B23-A9AE-27ED132343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2" t="735" r="2128" b="2146"/>
          <a:stretch>
            <a:fillRect/>
          </a:stretch>
        </p:blipFill>
        <p:spPr>
          <a:xfrm>
            <a:off x="4920609" y="992845"/>
            <a:ext cx="3573016" cy="3588234"/>
          </a:xfrm>
          <a:prstGeom prst="rect">
            <a:avLst/>
          </a:prstGeom>
        </p:spPr>
      </p:pic>
      <p:pic>
        <p:nvPicPr>
          <p:cNvPr id="6" name="Picture 5" descr="A close-up of a ct scan&#10;&#10;AI-generated content may be incorrect.">
            <a:extLst>
              <a:ext uri="{FF2B5EF4-FFF2-40B4-BE49-F238E27FC236}">
                <a16:creationId xmlns:a16="http://schemas.microsoft.com/office/drawing/2014/main" id="{BA752F6A-DAE9-1C04-C9F8-54C677A0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6" r="3498" b="18"/>
          <a:stretch>
            <a:fillRect/>
          </a:stretch>
        </p:blipFill>
        <p:spPr>
          <a:xfrm>
            <a:off x="964250" y="996262"/>
            <a:ext cx="3481078" cy="3582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21BD5-904C-D4BA-DDF3-5055BD66A249}"/>
              </a:ext>
            </a:extLst>
          </p:cNvPr>
          <p:cNvSpPr txBox="1"/>
          <p:nvPr/>
        </p:nvSpPr>
        <p:spPr>
          <a:xfrm>
            <a:off x="2154920" y="4629333"/>
            <a:ext cx="1183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800">
                <a:latin typeface="Times New Roman"/>
              </a:rPr>
              <a:t>Before</a:t>
            </a:r>
            <a:endParaRPr lang="en-US" sz="1600"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EEE99-F76C-D645-5797-F6B3C62C9B97}"/>
              </a:ext>
            </a:extLst>
          </p:cNvPr>
          <p:cNvSpPr txBox="1"/>
          <p:nvPr/>
        </p:nvSpPr>
        <p:spPr>
          <a:xfrm>
            <a:off x="6201757" y="4629333"/>
            <a:ext cx="1183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800">
                <a:latin typeface="Times New Roman"/>
              </a:rPr>
              <a:t>After</a:t>
            </a:r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7129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01DA49BC-2B07-CA19-9ADE-44B04541B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>
            <a:extLst>
              <a:ext uri="{FF2B5EF4-FFF2-40B4-BE49-F238E27FC236}">
                <a16:creationId xmlns:a16="http://schemas.microsoft.com/office/drawing/2014/main" id="{64B474F5-D5AE-8603-93FE-966D482C7744}"/>
              </a:ext>
            </a:extLst>
          </p:cNvPr>
          <p:cNvSpPr/>
          <p:nvPr/>
        </p:nvSpPr>
        <p:spPr>
          <a:xfrm>
            <a:off x="275888" y="239223"/>
            <a:ext cx="4948858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b="1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LDCT Simulation 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E3ADACAF-C1AC-3844-00AE-D2DAF108F94A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  <a:cs typeface="Times New Roman"/>
              </a:rPr>
              <a:t>8</a:t>
            </a:r>
          </a:p>
        </p:txBody>
      </p:sp>
      <p:sp>
        <p:nvSpPr>
          <p:cNvPr id="5" name="Google Shape;763;p58">
            <a:extLst>
              <a:ext uri="{FF2B5EF4-FFF2-40B4-BE49-F238E27FC236}">
                <a16:creationId xmlns:a16="http://schemas.microsoft.com/office/drawing/2014/main" id="{BBACAC2D-5EB5-B163-7279-583E847476B1}"/>
              </a:ext>
            </a:extLst>
          </p:cNvPr>
          <p:cNvSpPr/>
          <p:nvPr/>
        </p:nvSpPr>
        <p:spPr>
          <a:xfrm>
            <a:off x="275009" y="998492"/>
            <a:ext cx="3511422" cy="56901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400">
                <a:latin typeface="Times New Roman"/>
              </a:rPr>
              <a:t>Simple Autoencoder</a:t>
            </a:r>
            <a:endParaRPr lang="en-US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C5CAE-C721-A07F-2B4D-2DD0D13EC33A}"/>
              </a:ext>
            </a:extLst>
          </p:cNvPr>
          <p:cNvSpPr txBox="1"/>
          <p:nvPr/>
        </p:nvSpPr>
        <p:spPr>
          <a:xfrm>
            <a:off x="499417" y="2072489"/>
            <a:ext cx="305211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</a:rPr>
              <a:t>Learn a compressed representation of FDCT and reconstruct an LDCT version.</a:t>
            </a:r>
            <a:endParaRPr lang="en-US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58D51-5B82-E6D3-08E4-68867C61FF0F}"/>
              </a:ext>
            </a:extLst>
          </p:cNvPr>
          <p:cNvSpPr txBox="1"/>
          <p:nvPr/>
        </p:nvSpPr>
        <p:spPr>
          <a:xfrm>
            <a:off x="497359" y="2953264"/>
            <a:ext cx="34150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Loss Function</a:t>
            </a:r>
            <a:r>
              <a:rPr lang="en-US">
                <a:latin typeface="Times New Roman"/>
              </a:rPr>
              <a:t>: Uses only Mean Absolute Error (MAE) → leads to pixel-wise similarity but ignores perceptual quality.</a:t>
            </a:r>
          </a:p>
        </p:txBody>
      </p:sp>
      <p:pic>
        <p:nvPicPr>
          <p:cNvPr id="11" name="Picture 10" descr="A diagram of a brain&#10;&#10;AI-generated content may be incorrect.">
            <a:extLst>
              <a:ext uri="{FF2B5EF4-FFF2-40B4-BE49-F238E27FC236}">
                <a16:creationId xmlns:a16="http://schemas.microsoft.com/office/drawing/2014/main" id="{7A733F63-AF09-C810-63C4-408E9C10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24" y="1088938"/>
            <a:ext cx="4871917" cy="34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5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D72CC86D-5005-269D-48AD-EEC69025C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>
            <a:extLst>
              <a:ext uri="{FF2B5EF4-FFF2-40B4-BE49-F238E27FC236}">
                <a16:creationId xmlns:a16="http://schemas.microsoft.com/office/drawing/2014/main" id="{4C2FB88A-157B-F471-DBC9-2FD8DF7E4240}"/>
              </a:ext>
            </a:extLst>
          </p:cNvPr>
          <p:cNvSpPr/>
          <p:nvPr/>
        </p:nvSpPr>
        <p:spPr>
          <a:xfrm>
            <a:off x="275888" y="239223"/>
            <a:ext cx="4948858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b="1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LDCT Simulation 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91FCC0E1-AA09-837E-5230-027F9A3FEE7B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it-IT" sz="1400" dirty="0">
                <a:latin typeface="Times New Roman"/>
                <a:cs typeface="Times New Roman"/>
              </a:rPr>
              <a:t>9</a:t>
            </a:r>
            <a:endParaRPr lang="en-US" dirty="0"/>
          </a:p>
        </p:txBody>
      </p:sp>
      <p:sp>
        <p:nvSpPr>
          <p:cNvPr id="5" name="Google Shape;763;p58">
            <a:extLst>
              <a:ext uri="{FF2B5EF4-FFF2-40B4-BE49-F238E27FC236}">
                <a16:creationId xmlns:a16="http://schemas.microsoft.com/office/drawing/2014/main" id="{B1D526B8-B0A5-9F51-C91F-96239D64EC9B}"/>
              </a:ext>
            </a:extLst>
          </p:cNvPr>
          <p:cNvSpPr/>
          <p:nvPr/>
        </p:nvSpPr>
        <p:spPr>
          <a:xfrm>
            <a:off x="5627029" y="303426"/>
            <a:ext cx="3055767" cy="46089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dirty="0">
                <a:latin typeface="Times New Roman"/>
              </a:rPr>
              <a:t>Image Quality Metrics</a:t>
            </a:r>
            <a:endParaRPr lang="en-US" sz="2000">
              <a:latin typeface="Times New Roman"/>
            </a:endParaRPr>
          </a:p>
        </p:txBody>
      </p:sp>
      <p:sp>
        <p:nvSpPr>
          <p:cNvPr id="8" name="Google Shape;389;p45">
            <a:extLst>
              <a:ext uri="{FF2B5EF4-FFF2-40B4-BE49-F238E27FC236}">
                <a16:creationId xmlns:a16="http://schemas.microsoft.com/office/drawing/2014/main" id="{BFB85520-3D71-EEC8-EC8D-C2DEA5959397}"/>
              </a:ext>
            </a:extLst>
          </p:cNvPr>
          <p:cNvSpPr/>
          <p:nvPr/>
        </p:nvSpPr>
        <p:spPr>
          <a:xfrm>
            <a:off x="275889" y="1135087"/>
            <a:ext cx="3774965" cy="45793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800" dirty="0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SSIM – Structural Similarity Index</a:t>
            </a: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13" name="Google Shape;389;p45">
            <a:extLst>
              <a:ext uri="{FF2B5EF4-FFF2-40B4-BE49-F238E27FC236}">
                <a16:creationId xmlns:a16="http://schemas.microsoft.com/office/drawing/2014/main" id="{22884390-D22A-A64D-94CD-FC8628E1409A}"/>
              </a:ext>
            </a:extLst>
          </p:cNvPr>
          <p:cNvSpPr/>
          <p:nvPr/>
        </p:nvSpPr>
        <p:spPr>
          <a:xfrm>
            <a:off x="4901949" y="1135086"/>
            <a:ext cx="3774965" cy="45793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800" dirty="0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PSNR – Peak Signal-to-Noise Ratio</a:t>
            </a: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514C1-FB83-9F65-8A9D-2464F589C045}"/>
              </a:ext>
            </a:extLst>
          </p:cNvPr>
          <p:cNvSpPr txBox="1"/>
          <p:nvPr/>
        </p:nvSpPr>
        <p:spPr>
          <a:xfrm>
            <a:off x="275451" y="2217563"/>
            <a:ext cx="430323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Wingdings"/>
              <a:buChar char="ü"/>
            </a:pPr>
            <a:r>
              <a:rPr lang="en-GB" sz="1600" dirty="0">
                <a:latin typeface="Times New Roman"/>
              </a:rPr>
              <a:t> Measures </a:t>
            </a:r>
            <a:r>
              <a:rPr lang="en-GB" sz="1600" b="1" dirty="0">
                <a:latin typeface="Times New Roman"/>
              </a:rPr>
              <a:t>perceptual similarity</a:t>
            </a:r>
            <a:r>
              <a:rPr lang="en-GB" sz="1600" dirty="0">
                <a:latin typeface="Times New Roman"/>
              </a:rPr>
              <a:t> based on luminance, contrast, and structure</a:t>
            </a:r>
            <a:endParaRPr lang="en-US" sz="1600" dirty="0">
              <a:latin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GB" sz="1600" dirty="0">
                <a:latin typeface="Times New Roman"/>
              </a:rPr>
              <a:t>Values range from </a:t>
            </a:r>
            <a:r>
              <a:rPr lang="en-GB" sz="1600" b="1" dirty="0">
                <a:latin typeface="Times New Roman"/>
              </a:rPr>
              <a:t>0 to 1</a:t>
            </a:r>
            <a:r>
              <a:rPr lang="en-GB" sz="1600" dirty="0">
                <a:latin typeface="Times New Roman"/>
              </a:rPr>
              <a:t> → </a:t>
            </a:r>
            <a:r>
              <a:rPr lang="en-GB" sz="1600" b="1" dirty="0">
                <a:latin typeface="Times New Roman"/>
              </a:rPr>
              <a:t>Closer to 1 is better</a:t>
            </a:r>
            <a:endParaRPr lang="en-GB" sz="1600" dirty="0">
              <a:latin typeface="Times New Roman"/>
            </a:endParaRPr>
          </a:p>
          <a:p>
            <a:pPr>
              <a:buFont typeface="Wingdings"/>
              <a:buChar char="ü"/>
            </a:pPr>
            <a:r>
              <a:rPr lang="en-GB" sz="1600" dirty="0">
                <a:latin typeface="Times New Roman"/>
              </a:rPr>
              <a:t> Reflects how structurally similar two images are</a:t>
            </a:r>
          </a:p>
          <a:p>
            <a:pPr marL="285750" indent="-285750" algn="l">
              <a:buFont typeface="Wingdings"/>
              <a:buChar char="ü"/>
            </a:pPr>
            <a:endParaRPr lang="en-GB" sz="1600" dirty="0">
              <a:latin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E99F3-1586-D1FA-430D-453758D0B4A0}"/>
              </a:ext>
            </a:extLst>
          </p:cNvPr>
          <p:cNvSpPr txBox="1"/>
          <p:nvPr/>
        </p:nvSpPr>
        <p:spPr>
          <a:xfrm>
            <a:off x="4903437" y="2094156"/>
            <a:ext cx="378580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GB" sz="1600" dirty="0">
                <a:latin typeface="Times New Roman"/>
              </a:rPr>
              <a:t>Measures </a:t>
            </a:r>
            <a:r>
              <a:rPr lang="en-GB" sz="1600" b="1" dirty="0">
                <a:latin typeface="Times New Roman"/>
              </a:rPr>
              <a:t>pixel-wise accuracy</a:t>
            </a:r>
            <a:r>
              <a:rPr lang="en-GB" sz="1600" dirty="0">
                <a:latin typeface="Times New Roman"/>
              </a:rPr>
              <a:t> between original and reconstructed images</a:t>
            </a:r>
            <a:endParaRPr lang="en-US" sz="1600">
              <a:latin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GB" sz="1600" dirty="0">
                <a:latin typeface="Times New Roman"/>
              </a:rPr>
              <a:t>Expressed in </a:t>
            </a:r>
            <a:r>
              <a:rPr lang="en-GB" sz="1600" b="1" dirty="0">
                <a:latin typeface="Times New Roman"/>
              </a:rPr>
              <a:t>decibels (dB)</a:t>
            </a:r>
            <a:r>
              <a:rPr lang="en-GB" sz="1600" dirty="0">
                <a:latin typeface="Times New Roman"/>
              </a:rPr>
              <a:t> → </a:t>
            </a:r>
            <a:r>
              <a:rPr lang="en-GB" sz="1600" b="1" dirty="0">
                <a:latin typeface="Times New Roman"/>
              </a:rPr>
              <a:t>Closer to 30 dB or higher is considered good quality</a:t>
            </a:r>
            <a:endParaRPr lang="en-GB" sz="1600" dirty="0">
              <a:latin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GB" sz="1600" dirty="0">
                <a:latin typeface="Times New Roman"/>
              </a:rPr>
              <a:t>Higher PSNR indicates lower error and better image fidelity</a:t>
            </a:r>
            <a:endParaRPr lang="en-GB" sz="1600">
              <a:latin typeface="Times New Roman"/>
            </a:endParaRPr>
          </a:p>
          <a:p>
            <a:pPr marL="285750" indent="-285750" algn="l">
              <a:buFont typeface="Wingdings"/>
              <a:buChar char="ü"/>
            </a:pPr>
            <a:endParaRPr lang="en-GB" sz="16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492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9F6C0CC7-12A2-1429-39DA-2C8DFDAE8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>
            <a:extLst>
              <a:ext uri="{FF2B5EF4-FFF2-40B4-BE49-F238E27FC236}">
                <a16:creationId xmlns:a16="http://schemas.microsoft.com/office/drawing/2014/main" id="{59207DA8-9F90-3DD4-73F3-CC00EB1015CB}"/>
              </a:ext>
            </a:extLst>
          </p:cNvPr>
          <p:cNvSpPr/>
          <p:nvPr/>
        </p:nvSpPr>
        <p:spPr>
          <a:xfrm>
            <a:off x="275888" y="239223"/>
            <a:ext cx="4948858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b="1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LDCT Simulation 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C9764617-0572-2C8F-3DF4-FEBE07A3269E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it-IT" sz="1400" dirty="0">
                <a:latin typeface="Times New Roman"/>
                <a:cs typeface="Times New Roman"/>
              </a:rPr>
              <a:t>10</a:t>
            </a:r>
            <a:endParaRPr lang="en-US" dirty="0"/>
          </a:p>
        </p:txBody>
      </p:sp>
      <p:sp>
        <p:nvSpPr>
          <p:cNvPr id="5" name="Google Shape;763;p58">
            <a:extLst>
              <a:ext uri="{FF2B5EF4-FFF2-40B4-BE49-F238E27FC236}">
                <a16:creationId xmlns:a16="http://schemas.microsoft.com/office/drawing/2014/main" id="{30259DFF-2C1F-8BCC-C896-DD21E26A0A5F}"/>
              </a:ext>
            </a:extLst>
          </p:cNvPr>
          <p:cNvSpPr/>
          <p:nvPr/>
        </p:nvSpPr>
        <p:spPr>
          <a:xfrm>
            <a:off x="5379894" y="295701"/>
            <a:ext cx="3418747" cy="4686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 dirty="0">
                <a:latin typeface="Times New Roman"/>
              </a:rPr>
              <a:t>Simple Autoencoder Performance</a:t>
            </a:r>
            <a:endParaRPr lang="en-US" sz="1600">
              <a:latin typeface="Times New Roman"/>
            </a:endParaRPr>
          </a:p>
        </p:txBody>
      </p:sp>
      <p:pic>
        <p:nvPicPr>
          <p:cNvPr id="9" name="Picture 8" descr="A close-up of a ct scan&#10;&#10;AI-generated content may be incorrect.">
            <a:extLst>
              <a:ext uri="{FF2B5EF4-FFF2-40B4-BE49-F238E27FC236}">
                <a16:creationId xmlns:a16="http://schemas.microsoft.com/office/drawing/2014/main" id="{9F11A8DE-5E56-0BB0-1CDC-03834029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08" y="1991734"/>
            <a:ext cx="8070507" cy="2565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AAC6AE-58AC-9798-1A0B-E0CF20B8D2EF}"/>
              </a:ext>
            </a:extLst>
          </p:cNvPr>
          <p:cNvSpPr txBox="1"/>
          <p:nvPr/>
        </p:nvSpPr>
        <p:spPr>
          <a:xfrm>
            <a:off x="6536723" y="929847"/>
            <a:ext cx="207130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/>
              </a:rPr>
              <a:t>Performance: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</a:rPr>
              <a:t>PSNR: </a:t>
            </a:r>
            <a:r>
              <a:rPr lang="en-US" sz="1800" b="1" dirty="0">
                <a:solidFill>
                  <a:schemeClr val="tx1"/>
                </a:solidFill>
                <a:latin typeface="Times New Roman"/>
              </a:rPr>
              <a:t>23.50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 dB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</a:rPr>
              <a:t>SSIM: </a:t>
            </a:r>
            <a:r>
              <a:rPr lang="en-US" sz="1800" b="1" dirty="0">
                <a:solidFill>
                  <a:schemeClr val="tx1"/>
                </a:solidFill>
                <a:latin typeface="Times New Roman"/>
              </a:rPr>
              <a:t>0.723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2E13B-666B-1C97-6B0E-FBECE1C5414A}"/>
              </a:ext>
            </a:extLst>
          </p:cNvPr>
          <p:cNvSpPr txBox="1"/>
          <p:nvPr/>
        </p:nvSpPr>
        <p:spPr>
          <a:xfrm>
            <a:off x="1429391" y="4558317"/>
            <a:ext cx="858795" cy="3154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Times New Roman"/>
              </a:rPr>
              <a:t>True FD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35FED-8490-F557-DE2F-DAFF5CC631B3}"/>
              </a:ext>
            </a:extLst>
          </p:cNvPr>
          <p:cNvSpPr txBox="1"/>
          <p:nvPr/>
        </p:nvSpPr>
        <p:spPr>
          <a:xfrm>
            <a:off x="4140154" y="4558317"/>
            <a:ext cx="858795" cy="3154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Times New Roman"/>
              </a:rPr>
              <a:t>True LD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8F70C-CA91-348C-7935-6F43A4E413F0}"/>
              </a:ext>
            </a:extLst>
          </p:cNvPr>
          <p:cNvSpPr txBox="1"/>
          <p:nvPr/>
        </p:nvSpPr>
        <p:spPr>
          <a:xfrm>
            <a:off x="6711904" y="4562178"/>
            <a:ext cx="12603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Times New Roman"/>
              </a:rPr>
              <a:t>Simulated LD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24DAF-0248-A696-C22D-45A481006BC4}"/>
              </a:ext>
            </a:extLst>
          </p:cNvPr>
          <p:cNvSpPr txBox="1"/>
          <p:nvPr/>
        </p:nvSpPr>
        <p:spPr>
          <a:xfrm>
            <a:off x="814001" y="1115198"/>
            <a:ext cx="41796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1" indent="-228600">
              <a:buFont typeface=""/>
              <a:buChar char="•"/>
            </a:pPr>
            <a:r>
              <a:rPr lang="en-US" sz="1600" dirty="0">
                <a:latin typeface="Times New Roman"/>
              </a:rPr>
              <a:t>Tends to </a:t>
            </a:r>
            <a:r>
              <a:rPr lang="en-US" sz="1600" b="1" dirty="0">
                <a:latin typeface="Times New Roman"/>
              </a:rPr>
              <a:t>over-smooth anatomical details</a:t>
            </a:r>
          </a:p>
          <a:p>
            <a:pPr marL="228600" lvl="1" indent="-228600">
              <a:buFont typeface=""/>
              <a:buChar char="•"/>
            </a:pPr>
            <a:r>
              <a:rPr lang="en-US" sz="1600" dirty="0">
                <a:latin typeface="Times New Roman"/>
              </a:rPr>
              <a:t>Struggles to retain </a:t>
            </a:r>
            <a:r>
              <a:rPr lang="en-US" sz="1600" b="1" dirty="0">
                <a:latin typeface="Times New Roman"/>
              </a:rPr>
              <a:t>fine textures</a:t>
            </a:r>
          </a:p>
          <a:p>
            <a:pPr marL="228600" indent="-228600">
              <a:buFont typeface=""/>
              <a:buChar char="•"/>
            </a:pPr>
            <a:endParaRPr lang="en-US" sz="16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271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B2137744-9916-5010-6920-643B0E253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>
            <a:extLst>
              <a:ext uri="{FF2B5EF4-FFF2-40B4-BE49-F238E27FC236}">
                <a16:creationId xmlns:a16="http://schemas.microsoft.com/office/drawing/2014/main" id="{5912F4EE-3472-ED03-E7D4-C8EBE6115F45}"/>
              </a:ext>
            </a:extLst>
          </p:cNvPr>
          <p:cNvSpPr/>
          <p:nvPr/>
        </p:nvSpPr>
        <p:spPr>
          <a:xfrm>
            <a:off x="275888" y="239223"/>
            <a:ext cx="4948858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b="1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LDCT Simulation 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A06E1AF4-E8C2-D2DE-748D-4BB276C3DFE4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it-IT" sz="1400" dirty="0">
                <a:latin typeface="Times New Roman"/>
                <a:cs typeface="Times New Roman"/>
              </a:rPr>
              <a:t>11</a:t>
            </a:r>
            <a:endParaRPr lang="en-US" dirty="0"/>
          </a:p>
        </p:txBody>
      </p:sp>
      <p:sp>
        <p:nvSpPr>
          <p:cNvPr id="5" name="Google Shape;763;p58">
            <a:extLst>
              <a:ext uri="{FF2B5EF4-FFF2-40B4-BE49-F238E27FC236}">
                <a16:creationId xmlns:a16="http://schemas.microsoft.com/office/drawing/2014/main" id="{610195CD-F5DB-448D-5AE2-68FE15C88BC8}"/>
              </a:ext>
            </a:extLst>
          </p:cNvPr>
          <p:cNvSpPr/>
          <p:nvPr/>
        </p:nvSpPr>
        <p:spPr>
          <a:xfrm>
            <a:off x="275009" y="998492"/>
            <a:ext cx="3511422" cy="56901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400">
                <a:latin typeface="Times New Roman"/>
              </a:rPr>
              <a:t>Autoencoder with U-net</a:t>
            </a:r>
            <a:endParaRPr lang="en-US" sz="2400"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7CF9B-262E-C091-E907-37B9B3AE7CFB}"/>
              </a:ext>
            </a:extLst>
          </p:cNvPr>
          <p:cNvSpPr txBox="1"/>
          <p:nvPr/>
        </p:nvSpPr>
        <p:spPr>
          <a:xfrm>
            <a:off x="373792" y="1802543"/>
            <a:ext cx="364678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Wingdings"/>
              <a:buChar char="§"/>
            </a:pPr>
            <a:r>
              <a:rPr lang="en-US">
                <a:latin typeface="Times New Roman"/>
              </a:rPr>
              <a:t>Improves anatomical detail </a:t>
            </a:r>
            <a:r>
              <a:rPr lang="en-US" dirty="0">
                <a:latin typeface="Times New Roman"/>
              </a:rPr>
              <a:t>reconstruction by </a:t>
            </a:r>
            <a:r>
              <a:rPr lang="en-US" b="1" dirty="0">
                <a:latin typeface="Times New Roman"/>
              </a:rPr>
              <a:t>bypassing encoder-to-decoder bottleneck</a:t>
            </a:r>
            <a:endParaRPr lang="en-US" dirty="0">
              <a:latin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latin typeface="Times New Roman"/>
              </a:rPr>
              <a:t> Allows </a:t>
            </a:r>
            <a:r>
              <a:rPr lang="en-US" b="1" dirty="0">
                <a:latin typeface="Times New Roman"/>
              </a:rPr>
              <a:t>high-resolution spatial features</a:t>
            </a:r>
            <a:r>
              <a:rPr lang="en-US" dirty="0">
                <a:latin typeface="Times New Roman"/>
              </a:rPr>
              <a:t> (e.g., edges, textures) to flow directly to the decoder</a:t>
            </a:r>
          </a:p>
          <a:p>
            <a:pPr marL="285750" indent="-285750">
              <a:buFont typeface="Wingdings"/>
              <a:buChar char="§"/>
            </a:pPr>
            <a:r>
              <a:rPr lang="en-US" dirty="0">
                <a:latin typeface="Times New Roman"/>
              </a:rPr>
              <a:t> Helps preserve </a:t>
            </a:r>
            <a:r>
              <a:rPr lang="en-US" b="1" dirty="0">
                <a:latin typeface="Times New Roman"/>
              </a:rPr>
              <a:t>fine structural details</a:t>
            </a:r>
            <a:r>
              <a:rPr lang="en-US" dirty="0">
                <a:latin typeface="Times New Roman"/>
              </a:rPr>
              <a:t> critical for medical image quality</a:t>
            </a:r>
          </a:p>
          <a:p>
            <a:pPr lvl="1"/>
            <a:endParaRPr lang="en-US" dirty="0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4E5EC-C46E-6373-32B1-1D0B318D40EB}"/>
              </a:ext>
            </a:extLst>
          </p:cNvPr>
          <p:cNvSpPr txBox="1"/>
          <p:nvPr/>
        </p:nvSpPr>
        <p:spPr>
          <a:xfrm>
            <a:off x="497360" y="4289339"/>
            <a:ext cx="49596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Loss Function</a:t>
            </a:r>
            <a:r>
              <a:rPr lang="en-US">
                <a:latin typeface="Times New Roman"/>
              </a:rPr>
              <a:t>: Combined MAE (30%) + </a:t>
            </a:r>
            <a:r>
              <a:rPr lang="en-US" b="1">
                <a:latin typeface="Times New Roman"/>
              </a:rPr>
              <a:t>SSIM (70%)</a:t>
            </a:r>
            <a:r>
              <a:rPr lang="en-US">
                <a:latin typeface="Times New Roman"/>
              </a:rPr>
              <a:t> which balances pixel accuracy and perceptual similarity.</a:t>
            </a:r>
          </a:p>
        </p:txBody>
      </p:sp>
      <p:pic>
        <p:nvPicPr>
          <p:cNvPr id="9" name="Picture 8" descr="A diagram of a brain&#10;&#10;AI-generated content may be incorrect.">
            <a:extLst>
              <a:ext uri="{FF2B5EF4-FFF2-40B4-BE49-F238E27FC236}">
                <a16:creationId xmlns:a16="http://schemas.microsoft.com/office/drawing/2014/main" id="{9DE8AF58-B28A-0866-C5E8-8C9ADBA2F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960" y="934479"/>
            <a:ext cx="4782548" cy="32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5D84B0B4-C398-B3D8-FD58-BA58A7FDD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>
            <a:extLst>
              <a:ext uri="{FF2B5EF4-FFF2-40B4-BE49-F238E27FC236}">
                <a16:creationId xmlns:a16="http://schemas.microsoft.com/office/drawing/2014/main" id="{1947090E-85E0-FDF1-1DC1-0E806709687B}"/>
              </a:ext>
            </a:extLst>
          </p:cNvPr>
          <p:cNvSpPr/>
          <p:nvPr/>
        </p:nvSpPr>
        <p:spPr>
          <a:xfrm>
            <a:off x="275888" y="239223"/>
            <a:ext cx="4948858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b="1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LDCT Simulation 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CF799424-835A-9915-A92F-BD0A4FE372A5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it-IT" sz="1400" dirty="0">
                <a:latin typeface="Times New Roman"/>
                <a:cs typeface="Times New Roman"/>
              </a:rPr>
              <a:t>12</a:t>
            </a:r>
            <a:endParaRPr lang="en-US" dirty="0"/>
          </a:p>
        </p:txBody>
      </p:sp>
      <p:sp>
        <p:nvSpPr>
          <p:cNvPr id="5" name="Google Shape;763;p58">
            <a:extLst>
              <a:ext uri="{FF2B5EF4-FFF2-40B4-BE49-F238E27FC236}">
                <a16:creationId xmlns:a16="http://schemas.microsoft.com/office/drawing/2014/main" id="{60B06636-3D7A-6FAE-91FA-C080E2022F24}"/>
              </a:ext>
            </a:extLst>
          </p:cNvPr>
          <p:cNvSpPr/>
          <p:nvPr/>
        </p:nvSpPr>
        <p:spPr>
          <a:xfrm>
            <a:off x="275009" y="998492"/>
            <a:ext cx="4415009" cy="56901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>
                <a:latin typeface="Times New Roman"/>
              </a:rPr>
              <a:t>Autoencoder with U-net Performance</a:t>
            </a:r>
            <a:endParaRPr lang="en-US" sz="2000">
              <a:latin typeface="Times New Roman"/>
            </a:endParaRPr>
          </a:p>
        </p:txBody>
      </p:sp>
      <p:pic>
        <p:nvPicPr>
          <p:cNvPr id="3" name="Picture 2" descr="A close-up of a ct scan&#10;&#10;AI-generated content may be incorrect.">
            <a:extLst>
              <a:ext uri="{FF2B5EF4-FFF2-40B4-BE49-F238E27FC236}">
                <a16:creationId xmlns:a16="http://schemas.microsoft.com/office/drawing/2014/main" id="{B80E742C-CE7D-1CD9-E461-49CBE470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77" y="2010063"/>
            <a:ext cx="8008723" cy="2552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549EF-34C1-8971-12BC-FCE48DD98AC8}"/>
              </a:ext>
            </a:extLst>
          </p:cNvPr>
          <p:cNvSpPr txBox="1"/>
          <p:nvPr/>
        </p:nvSpPr>
        <p:spPr>
          <a:xfrm>
            <a:off x="1429391" y="4566040"/>
            <a:ext cx="858795" cy="3154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Times New Roman"/>
              </a:rPr>
              <a:t>True FD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9688D-F9BA-8FC5-1084-7F75C6D369A3}"/>
              </a:ext>
            </a:extLst>
          </p:cNvPr>
          <p:cNvSpPr txBox="1"/>
          <p:nvPr/>
        </p:nvSpPr>
        <p:spPr>
          <a:xfrm>
            <a:off x="4140154" y="4566040"/>
            <a:ext cx="858795" cy="3154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Times New Roman"/>
              </a:rPr>
              <a:t>True LD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81CE6-45BC-685F-2591-E98C7B39ED73}"/>
              </a:ext>
            </a:extLst>
          </p:cNvPr>
          <p:cNvSpPr txBox="1"/>
          <p:nvPr/>
        </p:nvSpPr>
        <p:spPr>
          <a:xfrm>
            <a:off x="6711904" y="4569901"/>
            <a:ext cx="12603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Times New Roman"/>
              </a:rPr>
              <a:t>Simulated LD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C03B1-BFEE-2AC6-34B9-73FDE4F5A030}"/>
              </a:ext>
            </a:extLst>
          </p:cNvPr>
          <p:cNvSpPr txBox="1"/>
          <p:nvPr/>
        </p:nvSpPr>
        <p:spPr>
          <a:xfrm>
            <a:off x="5617690" y="682712"/>
            <a:ext cx="3252915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/>
              </a:rPr>
              <a:t>Performance:</a:t>
            </a:r>
            <a:endParaRPr lang="en-US" sz="18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</a:rPr>
              <a:t>PSNR: </a:t>
            </a:r>
            <a:r>
              <a:rPr lang="en-US" sz="1800" b="1" dirty="0">
                <a:solidFill>
                  <a:schemeClr val="tx1"/>
                </a:solidFill>
                <a:latin typeface="Times New Roman"/>
              </a:rPr>
              <a:t>27.84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 dB (</a:t>
            </a:r>
            <a:r>
              <a:rPr lang="en-US" sz="1800" dirty="0">
                <a:solidFill>
                  <a:srgbClr val="000000"/>
                </a:solidFill>
                <a:latin typeface="Times New Roman"/>
              </a:rPr>
              <a:t>↑4.34  dB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)</a:t>
            </a: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</a:rPr>
              <a:t>SSIM: </a:t>
            </a:r>
            <a:r>
              <a:rPr lang="en-US" sz="1800" b="1" dirty="0">
                <a:solidFill>
                  <a:schemeClr val="tx1"/>
                </a:solidFill>
                <a:latin typeface="Times New Roman"/>
              </a:rPr>
              <a:t>0.888 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Times New Roman"/>
              </a:rPr>
              <a:t>↑0.165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)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849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899D98FF-52EC-02A2-BFA3-477CBD94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>
            <a:extLst>
              <a:ext uri="{FF2B5EF4-FFF2-40B4-BE49-F238E27FC236}">
                <a16:creationId xmlns:a16="http://schemas.microsoft.com/office/drawing/2014/main" id="{20D4245E-3AB9-BD32-2C08-D5337D76B5E5}"/>
              </a:ext>
            </a:extLst>
          </p:cNvPr>
          <p:cNvSpPr/>
          <p:nvPr/>
        </p:nvSpPr>
        <p:spPr>
          <a:xfrm>
            <a:off x="275888" y="239223"/>
            <a:ext cx="4948858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b="1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LDCT Simulation 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AF65F3A0-D72C-E6FE-B87E-7C65DF33E04E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  <a:cs typeface="Times New Roman"/>
              </a:rPr>
              <a:t>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0EFF7-7313-9081-0169-DCCB6919A8D8}"/>
              </a:ext>
            </a:extLst>
          </p:cNvPr>
          <p:cNvSpPr txBox="1"/>
          <p:nvPr/>
        </p:nvSpPr>
        <p:spPr>
          <a:xfrm>
            <a:off x="391295" y="1833077"/>
            <a:ext cx="327608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</a:rPr>
              <a:t>Focus the model’s attention on </a:t>
            </a:r>
            <a:r>
              <a:rPr lang="en-GB" b="1">
                <a:latin typeface="Times New Roman"/>
              </a:rPr>
              <a:t>informative regions</a:t>
            </a:r>
            <a:r>
              <a:rPr lang="en-GB">
                <a:latin typeface="Times New Roman"/>
              </a:rPr>
              <a:t> (e.g., fine textures, nodules) and </a:t>
            </a:r>
            <a:r>
              <a:rPr lang="en-GB" b="1">
                <a:latin typeface="Times New Roman"/>
              </a:rPr>
              <a:t>suppress irrelevant areas</a:t>
            </a:r>
            <a:r>
              <a:rPr lang="en-GB">
                <a:latin typeface="Times New Roman"/>
              </a:rPr>
              <a:t> (e.g., noise, background).</a:t>
            </a:r>
            <a:endParaRPr lang="en-US"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D2FE7-1912-057D-7658-6100091BCBBC}"/>
              </a:ext>
            </a:extLst>
          </p:cNvPr>
          <p:cNvSpPr txBox="1"/>
          <p:nvPr/>
        </p:nvSpPr>
        <p:spPr>
          <a:xfrm>
            <a:off x="389238" y="3007326"/>
            <a:ext cx="3623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>
                <a:latin typeface="Times New Roman"/>
              </a:rPr>
              <a:t>Attention helps highlight subtle, clinically relevant features that might be lost.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BBB5D-79B4-31EF-CE7D-965DCDAE97A3}"/>
              </a:ext>
            </a:extLst>
          </p:cNvPr>
          <p:cNvSpPr txBox="1"/>
          <p:nvPr/>
        </p:nvSpPr>
        <p:spPr>
          <a:xfrm>
            <a:off x="389238" y="3625164"/>
            <a:ext cx="350777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Loss Function</a:t>
            </a:r>
            <a:r>
              <a:rPr lang="en-US">
                <a:latin typeface="Times New Roman"/>
              </a:rPr>
              <a:t>: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</a:rPr>
              <a:t>MAE: ↓ to 16%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</a:rPr>
              <a:t>SSIM: ↑ to 84% → More perceptual fidelity</a:t>
            </a:r>
          </a:p>
          <a:p>
            <a:endParaRPr lang="en-US">
              <a:latin typeface="Times New Roman"/>
            </a:endParaRPr>
          </a:p>
        </p:txBody>
      </p:sp>
      <p:sp>
        <p:nvSpPr>
          <p:cNvPr id="8" name="Google Shape;763;p58">
            <a:extLst>
              <a:ext uri="{FF2B5EF4-FFF2-40B4-BE49-F238E27FC236}">
                <a16:creationId xmlns:a16="http://schemas.microsoft.com/office/drawing/2014/main" id="{CA88C954-2073-3C68-AFF4-43B7E47AE93C}"/>
              </a:ext>
            </a:extLst>
          </p:cNvPr>
          <p:cNvSpPr/>
          <p:nvPr/>
        </p:nvSpPr>
        <p:spPr>
          <a:xfrm>
            <a:off x="251841" y="998492"/>
            <a:ext cx="3395576" cy="56901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dirty="0">
                <a:latin typeface="Times New Roman"/>
              </a:rPr>
              <a:t>Attention-Enhanced U-Net</a:t>
            </a:r>
          </a:p>
        </p:txBody>
      </p:sp>
      <p:pic>
        <p:nvPicPr>
          <p:cNvPr id="5" name="Picture 4" descr="A diagram of an x-ray&#10;&#10;AI-generated content may be incorrect.">
            <a:extLst>
              <a:ext uri="{FF2B5EF4-FFF2-40B4-BE49-F238E27FC236}">
                <a16:creationId xmlns:a16="http://schemas.microsoft.com/office/drawing/2014/main" id="{EEBBD9D9-D44D-6B56-C66D-19FBEF85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70" y="1166168"/>
            <a:ext cx="5323428" cy="34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3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4477B29A-AA5E-CAB4-F43F-1C9E9F23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>
            <a:extLst>
              <a:ext uri="{FF2B5EF4-FFF2-40B4-BE49-F238E27FC236}">
                <a16:creationId xmlns:a16="http://schemas.microsoft.com/office/drawing/2014/main" id="{2E4F311C-9E0F-DC09-B715-EF5C382D9987}"/>
              </a:ext>
            </a:extLst>
          </p:cNvPr>
          <p:cNvSpPr/>
          <p:nvPr/>
        </p:nvSpPr>
        <p:spPr>
          <a:xfrm>
            <a:off x="275888" y="239223"/>
            <a:ext cx="4948858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b="1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LDCT Simulation 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EAC6B24F-F7E0-21AA-B69C-D7517742281D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it-IT" sz="1400" dirty="0">
                <a:latin typeface="Times New Roman"/>
                <a:cs typeface="Times New Roman"/>
              </a:rPr>
              <a:t>14</a:t>
            </a:r>
            <a:endParaRPr lang="en-US" dirty="0"/>
          </a:p>
        </p:txBody>
      </p:sp>
      <p:sp>
        <p:nvSpPr>
          <p:cNvPr id="5" name="Google Shape;763;p58">
            <a:extLst>
              <a:ext uri="{FF2B5EF4-FFF2-40B4-BE49-F238E27FC236}">
                <a16:creationId xmlns:a16="http://schemas.microsoft.com/office/drawing/2014/main" id="{320D9B78-5192-1C79-83AC-26D5F6FF07F6}"/>
              </a:ext>
            </a:extLst>
          </p:cNvPr>
          <p:cNvSpPr/>
          <p:nvPr/>
        </p:nvSpPr>
        <p:spPr>
          <a:xfrm>
            <a:off x="251841" y="998492"/>
            <a:ext cx="3395576" cy="56901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>
                <a:latin typeface="Times New Roman"/>
              </a:rPr>
              <a:t>Attention-Enhanced U-Net</a:t>
            </a:r>
          </a:p>
          <a:p>
            <a:pPr algn="ctr"/>
            <a:r>
              <a:rPr lang="en-GB" sz="2000">
                <a:latin typeface="Times New Roman"/>
              </a:rPr>
              <a:t> Performance</a:t>
            </a:r>
            <a:endParaRPr lang="en-US" sz="2000">
              <a:latin typeface="Times New Roman"/>
            </a:endParaRPr>
          </a:p>
        </p:txBody>
      </p:sp>
      <p:pic>
        <p:nvPicPr>
          <p:cNvPr id="4" name="Picture 3" descr="A close-up of a ct scan&#10;&#10;AI-generated content may be incorrect.">
            <a:extLst>
              <a:ext uri="{FF2B5EF4-FFF2-40B4-BE49-F238E27FC236}">
                <a16:creationId xmlns:a16="http://schemas.microsoft.com/office/drawing/2014/main" id="{0BF5C7A2-98F7-B13E-192A-5BFB42D82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12" y="1884527"/>
            <a:ext cx="8657453" cy="2780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4130F-905B-31E7-C311-DE3427B8533C}"/>
              </a:ext>
            </a:extLst>
          </p:cNvPr>
          <p:cNvSpPr txBox="1"/>
          <p:nvPr/>
        </p:nvSpPr>
        <p:spPr>
          <a:xfrm>
            <a:off x="1267209" y="4666439"/>
            <a:ext cx="858795" cy="3154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Times New Roman"/>
              </a:rPr>
              <a:t>True FD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9C769-87FD-5D00-FD39-E99473EAEA08}"/>
              </a:ext>
            </a:extLst>
          </p:cNvPr>
          <p:cNvSpPr txBox="1"/>
          <p:nvPr/>
        </p:nvSpPr>
        <p:spPr>
          <a:xfrm>
            <a:off x="4140154" y="4666439"/>
            <a:ext cx="858795" cy="3154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Times New Roman"/>
              </a:rPr>
              <a:t>True LD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58B05-9715-5F65-5399-F4AC808080D8}"/>
              </a:ext>
            </a:extLst>
          </p:cNvPr>
          <p:cNvSpPr txBox="1"/>
          <p:nvPr/>
        </p:nvSpPr>
        <p:spPr>
          <a:xfrm>
            <a:off x="6711904" y="4662577"/>
            <a:ext cx="12603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Times New Roman"/>
              </a:rPr>
              <a:t>Simulated LD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3DA61-9FB4-BCCC-64C2-622121B830C2}"/>
              </a:ext>
            </a:extLst>
          </p:cNvPr>
          <p:cNvSpPr txBox="1"/>
          <p:nvPr/>
        </p:nvSpPr>
        <p:spPr>
          <a:xfrm>
            <a:off x="5718088" y="535975"/>
            <a:ext cx="317568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/>
              </a:rPr>
              <a:t>Performance: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</a:rPr>
              <a:t>PSNR: </a:t>
            </a:r>
            <a:r>
              <a:rPr lang="en-US" sz="1800" b="1" dirty="0">
                <a:solidFill>
                  <a:schemeClr val="tx1"/>
                </a:solidFill>
                <a:latin typeface="Times New Roman"/>
              </a:rPr>
              <a:t>32.02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 dB (</a:t>
            </a:r>
            <a:r>
              <a:rPr lang="en-US" sz="1800" dirty="0">
                <a:solidFill>
                  <a:srgbClr val="000000"/>
                </a:solidFill>
                <a:latin typeface="Times New Roman"/>
              </a:rPr>
              <a:t>↑4.18  dB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)</a:t>
            </a:r>
            <a:endParaRPr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</a:rPr>
              <a:t>SSIM: </a:t>
            </a:r>
            <a:r>
              <a:rPr lang="en-US" sz="1800" b="1" dirty="0">
                <a:solidFill>
                  <a:schemeClr val="tx1"/>
                </a:solidFill>
                <a:latin typeface="Times New Roman"/>
              </a:rPr>
              <a:t>0.9311 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Times New Roman"/>
              </a:rPr>
              <a:t>↑0.043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)</a:t>
            </a:r>
            <a:endParaRPr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442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707D40A6-B4DC-F0CF-AC5D-5D49A05C9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>
            <a:extLst>
              <a:ext uri="{FF2B5EF4-FFF2-40B4-BE49-F238E27FC236}">
                <a16:creationId xmlns:a16="http://schemas.microsoft.com/office/drawing/2014/main" id="{76AF5C93-7A85-4D91-BEF8-18101DC8DA2D}"/>
              </a:ext>
            </a:extLst>
          </p:cNvPr>
          <p:cNvSpPr/>
          <p:nvPr/>
        </p:nvSpPr>
        <p:spPr>
          <a:xfrm>
            <a:off x="275888" y="239223"/>
            <a:ext cx="4948858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b="1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LDCT Simulation 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5984D672-22D8-858E-A669-DEE0433C10BE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it-IT" sz="1400" dirty="0">
                <a:latin typeface="Times New Roman"/>
                <a:cs typeface="Times New Roman"/>
              </a:rPr>
              <a:t>15</a:t>
            </a:r>
            <a:endParaRPr lang="en-US" dirty="0"/>
          </a:p>
        </p:txBody>
      </p:sp>
      <p:sp>
        <p:nvSpPr>
          <p:cNvPr id="5" name="Google Shape;763;p58">
            <a:extLst>
              <a:ext uri="{FF2B5EF4-FFF2-40B4-BE49-F238E27FC236}">
                <a16:creationId xmlns:a16="http://schemas.microsoft.com/office/drawing/2014/main" id="{7C401CFA-1F5B-5992-ADD1-F288A6AA60A1}"/>
              </a:ext>
            </a:extLst>
          </p:cNvPr>
          <p:cNvSpPr/>
          <p:nvPr/>
        </p:nvSpPr>
        <p:spPr>
          <a:xfrm>
            <a:off x="5776341" y="344166"/>
            <a:ext cx="2832359" cy="37851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dirty="0">
                <a:latin typeface="Times New Roman"/>
              </a:rPr>
              <a:t>Final comparison 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2249CD-AC61-2581-F603-EE67F5C7D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68294"/>
              </p:ext>
            </p:extLst>
          </p:nvPr>
        </p:nvGraphicFramePr>
        <p:xfrm>
          <a:off x="1250673" y="1391478"/>
          <a:ext cx="6653330" cy="1689888"/>
        </p:xfrm>
        <a:graphic>
          <a:graphicData uri="http://schemas.openxmlformats.org/drawingml/2006/table">
            <a:tbl>
              <a:tblPr bandRow="1">
                <a:tableStyleId>{03EE3DE0-8CC0-4AA7-A6B0-199ED340D940}</a:tableStyleId>
              </a:tblPr>
              <a:tblGrid>
                <a:gridCol w="2992092">
                  <a:extLst>
                    <a:ext uri="{9D8B030D-6E8A-4147-A177-3AD203B41FA5}">
                      <a16:colId xmlns:a16="http://schemas.microsoft.com/office/drawing/2014/main" val="333752879"/>
                    </a:ext>
                  </a:extLst>
                </a:gridCol>
                <a:gridCol w="2083184">
                  <a:extLst>
                    <a:ext uri="{9D8B030D-6E8A-4147-A177-3AD203B41FA5}">
                      <a16:colId xmlns:a16="http://schemas.microsoft.com/office/drawing/2014/main" val="1722012112"/>
                    </a:ext>
                  </a:extLst>
                </a:gridCol>
                <a:gridCol w="1578054">
                  <a:extLst>
                    <a:ext uri="{9D8B030D-6E8A-4147-A177-3AD203B41FA5}">
                      <a16:colId xmlns:a16="http://schemas.microsoft.com/office/drawing/2014/main" val="991028819"/>
                    </a:ext>
                  </a:extLst>
                </a:gridCol>
              </a:tblGrid>
              <a:tr h="422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>
                          <a:latin typeface="Times New Roman"/>
                        </a:rPr>
                        <a:t>Architecture</a:t>
                      </a:r>
                      <a:endParaRPr lang="en-US" sz="2000" b="1">
                        <a:latin typeface="Times New Roman"/>
                      </a:endParaRP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>
                          <a:latin typeface="Times New Roman"/>
                        </a:rPr>
                        <a:t>PSNR (dB)</a:t>
                      </a:r>
                      <a:endParaRPr lang="en-GB" sz="2000" b="1">
                        <a:latin typeface="Times New Roman"/>
                      </a:endParaRP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>
                          <a:latin typeface="Times New Roman"/>
                        </a:rPr>
                        <a:t>SSIM </a:t>
                      </a:r>
                      <a:endParaRPr lang="en-US" sz="2000" b="1">
                        <a:latin typeface="Times New Roman"/>
                      </a:endParaRP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30310"/>
                  </a:ext>
                </a:extLst>
              </a:tr>
              <a:tr h="422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dirty="0">
                          <a:latin typeface="Times New Roman"/>
                        </a:rPr>
                        <a:t>Simple AE</a:t>
                      </a:r>
                      <a:endParaRPr lang="en-US" sz="1600">
                        <a:latin typeface="Times New Roman"/>
                      </a:endParaRPr>
                    </a:p>
                  </a:txBody>
                  <a:tcPr anchor="ctr"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dirty="0">
                          <a:latin typeface="Times New Roman"/>
                        </a:rPr>
                        <a:t>23.50</a:t>
                      </a:r>
                      <a:endParaRPr lang="en-GB" sz="160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dirty="0">
                          <a:latin typeface="Times New Roman"/>
                        </a:rPr>
                        <a:t>0.723</a:t>
                      </a:r>
                      <a:endParaRPr lang="en-US" sz="160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240627"/>
                  </a:ext>
                </a:extLst>
              </a:tr>
              <a:tr h="422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dirty="0">
                          <a:latin typeface="Times New Roman"/>
                        </a:rPr>
                        <a:t>+ Skip Connections</a:t>
                      </a:r>
                      <a:endParaRPr lang="en-US" sz="1600">
                        <a:latin typeface="Times New Roman"/>
                      </a:endParaRPr>
                    </a:p>
                  </a:txBody>
                  <a:tcPr anchor="ctr"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dirty="0">
                          <a:latin typeface="Times New Roman"/>
                        </a:rPr>
                        <a:t>27.84</a:t>
                      </a:r>
                      <a:endParaRPr lang="en-GB" sz="160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dirty="0">
                          <a:latin typeface="Times New Roman"/>
                        </a:rPr>
                        <a:t>0.8881</a:t>
                      </a:r>
                      <a:endParaRPr lang="en-US" sz="160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849305"/>
                  </a:ext>
                </a:extLst>
              </a:tr>
              <a:tr h="422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dirty="0">
                          <a:latin typeface="Times New Roman"/>
                        </a:rPr>
                        <a:t>+ Attention Mechanism</a:t>
                      </a:r>
                      <a:endParaRPr lang="en-US" sz="1600">
                        <a:latin typeface="Times New Roman"/>
                      </a:endParaRPr>
                    </a:p>
                  </a:txBody>
                  <a:tcPr anchor="ctr"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 dirty="0">
                          <a:latin typeface="Times New Roman"/>
                        </a:rPr>
                        <a:t>32.02</a:t>
                      </a:r>
                      <a:endParaRPr lang="en-GB" sz="1600" b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 dirty="0">
                          <a:latin typeface="Times New Roman"/>
                        </a:rPr>
                        <a:t>0.9311</a:t>
                      </a:r>
                      <a:endParaRPr lang="en-US" sz="1600" b="1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592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CAA5EDE-5AC5-6B18-6DB1-D5D28CD863F8}"/>
              </a:ext>
            </a:extLst>
          </p:cNvPr>
          <p:cNvSpPr txBox="1"/>
          <p:nvPr/>
        </p:nvSpPr>
        <p:spPr>
          <a:xfrm>
            <a:off x="1068109" y="3430177"/>
            <a:ext cx="771925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GB" sz="1600" dirty="0">
                <a:latin typeface="Times New Roman"/>
              </a:rPr>
              <a:t>Image quality was also evaluated using the </a:t>
            </a:r>
            <a:r>
              <a:rPr lang="en-GB" sz="1600" b="1" dirty="0">
                <a:latin typeface="Times New Roman"/>
              </a:rPr>
              <a:t>Noise Power Spectrum (NPS)</a:t>
            </a:r>
            <a:endParaRPr lang="en-GB" sz="1600" dirty="0">
              <a:latin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en-GB" sz="1600" dirty="0">
                <a:latin typeface="Times New Roman"/>
              </a:rPr>
              <a:t>Achieved a </a:t>
            </a:r>
            <a:r>
              <a:rPr lang="en-GB" sz="1600" b="1" dirty="0">
                <a:latin typeface="Times New Roman"/>
              </a:rPr>
              <a:t>normalized MAD of 0.0672</a:t>
            </a:r>
            <a:r>
              <a:rPr lang="en-GB" sz="1600" dirty="0">
                <a:latin typeface="Times New Roman"/>
              </a:rPr>
              <a:t>, showing strong noise texture consistency</a:t>
            </a:r>
          </a:p>
          <a:p>
            <a:pPr marL="285750" indent="-285750">
              <a:buFont typeface="Courier New"/>
              <a:buChar char="o"/>
            </a:pPr>
            <a:r>
              <a:rPr lang="en-GB" sz="1600" dirty="0">
                <a:latin typeface="Times New Roman"/>
              </a:rPr>
              <a:t>Falls within the typical </a:t>
            </a:r>
            <a:r>
              <a:rPr lang="en-GB" sz="1600" b="1" dirty="0">
                <a:latin typeface="Times New Roman"/>
              </a:rPr>
              <a:t>literature range of 0.05–0.15</a:t>
            </a:r>
            <a:r>
              <a:rPr lang="en-GB" sz="1600" dirty="0">
                <a:latin typeface="Times New Roman"/>
              </a:rPr>
              <a:t> for LDCT realism(</a:t>
            </a:r>
            <a:r>
              <a:rPr lang="en-GB" sz="1600" i="1" dirty="0" err="1">
                <a:latin typeface="Times New Roman"/>
              </a:rPr>
              <a:t>Naziroglu</a:t>
            </a:r>
            <a:r>
              <a:rPr lang="en-GB" sz="1600" i="1" dirty="0">
                <a:latin typeface="Times New Roman"/>
              </a:rPr>
              <a:t> et al.*, 2017</a:t>
            </a:r>
            <a:r>
              <a:rPr lang="en-GB" sz="1600" dirty="0">
                <a:latin typeface="Times New Roman"/>
              </a:rPr>
              <a:t>)</a:t>
            </a:r>
          </a:p>
          <a:p>
            <a:endParaRPr lang="en-GB" sz="1600" dirty="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146B09-B68F-0DA7-8513-2063E774A46C}"/>
              </a:ext>
            </a:extLst>
          </p:cNvPr>
          <p:cNvSpPr txBox="1"/>
          <p:nvPr/>
        </p:nvSpPr>
        <p:spPr>
          <a:xfrm>
            <a:off x="1065508" y="4540073"/>
            <a:ext cx="71684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50" dirty="0">
                <a:latin typeface="Times New Roman"/>
              </a:rPr>
              <a:t>*</a:t>
            </a:r>
            <a:r>
              <a:rPr lang="en-GB" sz="1050" err="1">
                <a:latin typeface="Times New Roman"/>
              </a:rPr>
              <a:t>Naziroglu</a:t>
            </a:r>
            <a:r>
              <a:rPr lang="en-GB" sz="1050" dirty="0">
                <a:latin typeface="Times New Roman"/>
              </a:rPr>
              <a:t>, R. E., van Ravesteijn, V. F., van Vliet, L. J., Streekstra, G. J., &amp; Vos, F. M. (2017). </a:t>
            </a:r>
            <a:r>
              <a:rPr lang="en-GB" sz="1050" i="1" dirty="0">
                <a:latin typeface="Times New Roman"/>
              </a:rPr>
              <a:t>Simulation of scanner- and patient-specific low-dose CT imaging from existing CT images</a:t>
            </a:r>
            <a:r>
              <a:rPr lang="en-GB" sz="1050" dirty="0">
                <a:latin typeface="Times New Roman"/>
              </a:rPr>
              <a:t>. Physica Medica, 36, 12–23.</a:t>
            </a:r>
            <a:endParaRPr lang="en-US" sz="105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513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79D891AC-B70C-C587-0627-B1DEE778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F1352124-86B7-7B49-8C8D-2BF0C88887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37811"/>
            <a:ext cx="7717500" cy="11257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 dirty="0">
                <a:latin typeface="Times New Roman"/>
              </a:rPr>
              <a:t>Introduction</a:t>
            </a:r>
            <a:br>
              <a:rPr lang="en" sz="3600" b="1" dirty="0">
                <a:latin typeface="Times New Roman"/>
              </a:rPr>
            </a:br>
            <a:r>
              <a:rPr lang="en" sz="1800" b="1" dirty="0">
                <a:latin typeface="Times New Roman"/>
              </a:rPr>
              <a:t>Lung cancer</a:t>
            </a:r>
            <a:endParaRPr lang="en-US" sz="2400" dirty="0"/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41539F3F-A826-B88C-5A00-6F0C9F739B0F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>
                <a:latin typeface="Times New Roman"/>
              </a:rPr>
              <a:t>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1D4A77-27F7-B7BF-383C-85E740C2C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52589"/>
              </p:ext>
            </p:extLst>
          </p:nvPr>
        </p:nvGraphicFramePr>
        <p:xfrm>
          <a:off x="285750" y="1289531"/>
          <a:ext cx="5211474" cy="3244644"/>
        </p:xfrm>
        <a:graphic>
          <a:graphicData uri="http://schemas.openxmlformats.org/drawingml/2006/table">
            <a:tbl>
              <a:tblPr bandRow="1">
                <a:tableStyleId>{03EE3DE0-8CC0-4AA7-A6B0-199ED340D940}</a:tableStyleId>
              </a:tblPr>
              <a:tblGrid>
                <a:gridCol w="2399529">
                  <a:extLst>
                    <a:ext uri="{9D8B030D-6E8A-4147-A177-3AD203B41FA5}">
                      <a16:colId xmlns:a16="http://schemas.microsoft.com/office/drawing/2014/main" val="1682159763"/>
                    </a:ext>
                  </a:extLst>
                </a:gridCol>
                <a:gridCol w="1097445">
                  <a:extLst>
                    <a:ext uri="{9D8B030D-6E8A-4147-A177-3AD203B41FA5}">
                      <a16:colId xmlns:a16="http://schemas.microsoft.com/office/drawing/2014/main" val="2260235414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465786530"/>
                    </a:ext>
                  </a:extLst>
                </a:gridCol>
              </a:tblGrid>
              <a:tr h="405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 dirty="0"/>
                        <a:t>Metric</a:t>
                      </a:r>
                      <a:endParaRPr lang="en-GB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 dirty="0"/>
                        <a:t>Value</a:t>
                      </a:r>
                      <a:endParaRPr lang="en-GB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 dirty="0"/>
                        <a:t>Source</a:t>
                      </a:r>
                      <a:endParaRPr lang="en-GB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64157"/>
                  </a:ext>
                </a:extLst>
              </a:tr>
              <a:tr h="6935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New lung cancer cases worldwide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~2.48 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dirty="0">
                          <a:hlinkClick r:id="rId3"/>
                        </a:rPr>
                        <a:t>WCRF</a:t>
                      </a:r>
                      <a:endParaRPr lang="en-GB" sz="11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640551"/>
                  </a:ext>
                </a:extLst>
              </a:tr>
              <a:tr h="405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Lung cancer deaths worldwide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~1.8 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dirty="0">
                          <a:hlinkClick r:id="rId4"/>
                        </a:rPr>
                        <a:t>ACS</a:t>
                      </a:r>
                      <a:endParaRPr lang="en-GB" sz="11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818618"/>
                  </a:ext>
                </a:extLst>
              </a:tr>
              <a:tr h="6935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% of all cancer deaths from lung cancer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~19%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dirty="0">
                          <a:hlinkClick r:id="rId5"/>
                        </a:rPr>
                        <a:t>ACS</a:t>
                      </a:r>
                      <a:endParaRPr lang="en-GB" sz="11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367156"/>
                  </a:ext>
                </a:extLst>
              </a:tr>
              <a:tr h="405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5-year survival (Stage I)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&gt;65%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dirty="0">
                          <a:hlinkClick r:id="rId6"/>
                        </a:rPr>
                        <a:t>Cancer Research UK</a:t>
                      </a:r>
                      <a:endParaRPr lang="en-GB" sz="11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281676"/>
                  </a:ext>
                </a:extLst>
              </a:tr>
              <a:tr h="52801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5-year survival (late stage)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/>
                        <a:t>&lt;10%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100" dirty="0">
                          <a:hlinkClick r:id="rId7"/>
                        </a:rPr>
                        <a:t>Cancer Research UK</a:t>
                      </a:r>
                      <a:endParaRPr lang="en-GB" sz="11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35298"/>
                  </a:ext>
                </a:extLst>
              </a:tr>
            </a:tbl>
          </a:graphicData>
        </a:graphic>
      </p:graphicFrame>
      <p:pic>
        <p:nvPicPr>
          <p:cNvPr id="6" name="Picture 5" descr="Lung Cancer: Causes, Symptoms &amp; Treatment Options">
            <a:extLst>
              <a:ext uri="{FF2B5EF4-FFF2-40B4-BE49-F238E27FC236}">
                <a16:creationId xmlns:a16="http://schemas.microsoft.com/office/drawing/2014/main" id="{99401749-E9FA-61DB-9F1A-0E9852398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873" y="1287206"/>
            <a:ext cx="3252916" cy="18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7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C1CBC518-187A-12C9-CA2E-2C6CB7375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>
                <a:latin typeface="Times New Roman"/>
              </a:rPr>
              <a:t>Nodule Classification</a:t>
            </a:r>
            <a:endParaRPr lang="en-US" b="1">
              <a:latin typeface="Times New Roman"/>
            </a:endParaRPr>
          </a:p>
        </p:txBody>
      </p: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D539CE4C-7CB0-B8A0-F9C5-2525A02B248E}"/>
              </a:ext>
            </a:extLst>
          </p:cNvPr>
          <p:cNvGrpSpPr/>
          <p:nvPr/>
        </p:nvGrpSpPr>
        <p:grpSpPr>
          <a:xfrm>
            <a:off x="248437" y="1283554"/>
            <a:ext cx="3570061" cy="633094"/>
            <a:chOff x="503161" y="1907766"/>
            <a:chExt cx="2273714" cy="663984"/>
          </a:xfrm>
        </p:grpSpPr>
        <p:grpSp>
          <p:nvGrpSpPr>
            <p:cNvPr id="397" name="Google Shape;1776;p80">
              <a:extLst>
                <a:ext uri="{FF2B5EF4-FFF2-40B4-BE49-F238E27FC236}">
                  <a16:creationId xmlns:a16="http://schemas.microsoft.com/office/drawing/2014/main" id="{BCA52D81-46A9-DFA5-D793-50C9AAA7A400}"/>
                </a:ext>
              </a:extLst>
            </p:cNvPr>
            <p:cNvGrpSpPr/>
            <p:nvPr/>
          </p:nvGrpSpPr>
          <p:grpSpPr>
            <a:xfrm>
              <a:off x="503161" y="1907766"/>
              <a:ext cx="2196272" cy="663984"/>
              <a:chOff x="4411970" y="4340222"/>
              <a:chExt cx="779468" cy="242682"/>
            </a:xfrm>
          </p:grpSpPr>
          <p:sp>
            <p:nvSpPr>
              <p:cNvPr id="398" name="Google Shape;1777;p80">
                <a:extLst>
                  <a:ext uri="{FF2B5EF4-FFF2-40B4-BE49-F238E27FC236}">
                    <a16:creationId xmlns:a16="http://schemas.microsoft.com/office/drawing/2014/main" id="{50BC7B99-521E-3E01-E983-08C4812C478E}"/>
                  </a:ext>
                </a:extLst>
              </p:cNvPr>
              <p:cNvSpPr/>
              <p:nvPr/>
            </p:nvSpPr>
            <p:spPr>
              <a:xfrm>
                <a:off x="4411970" y="4340222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1778;p80">
                <a:extLst>
                  <a:ext uri="{FF2B5EF4-FFF2-40B4-BE49-F238E27FC236}">
                    <a16:creationId xmlns:a16="http://schemas.microsoft.com/office/drawing/2014/main" id="{31077669-3774-A9C5-F361-638427E06405}"/>
                  </a:ext>
                </a:extLst>
              </p:cNvPr>
              <p:cNvSpPr/>
              <p:nvPr/>
            </p:nvSpPr>
            <p:spPr>
              <a:xfrm>
                <a:off x="4457032" y="4385284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1779;p80">
                <a:extLst>
                  <a:ext uri="{FF2B5EF4-FFF2-40B4-BE49-F238E27FC236}">
                    <a16:creationId xmlns:a16="http://schemas.microsoft.com/office/drawing/2014/main" id="{2442C1FF-AF74-2BB1-BA0B-BA97F9DE0BE8}"/>
                  </a:ext>
                </a:extLst>
              </p:cNvPr>
              <p:cNvSpPr/>
              <p:nvPr/>
            </p:nvSpPr>
            <p:spPr>
              <a:xfrm>
                <a:off x="4533392" y="4383749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8" name="Google Shape;335;p40">
              <a:extLst>
                <a:ext uri="{FF2B5EF4-FFF2-40B4-BE49-F238E27FC236}">
                  <a16:creationId xmlns:a16="http://schemas.microsoft.com/office/drawing/2014/main" id="{070CD051-C38B-670E-8612-A724690CBF35}"/>
                </a:ext>
              </a:extLst>
            </p:cNvPr>
            <p:cNvSpPr txBox="1">
              <a:spLocks/>
            </p:cNvSpPr>
            <p:nvPr/>
          </p:nvSpPr>
          <p:spPr>
            <a:xfrm>
              <a:off x="630131" y="1974396"/>
              <a:ext cx="430145" cy="453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2E3338"/>
                </a:buClr>
                <a:buSzPts val="2100"/>
                <a:buFont typeface="Syne"/>
                <a:buNone/>
                <a:tabLst/>
                <a:defRPr/>
              </a:pPr>
              <a:r>
                <a:rPr lang="en-US" sz="2800" b="1">
                  <a:solidFill>
                    <a:srgbClr val="3F4853"/>
                  </a:solidFill>
                  <a:latin typeface="Times New Roman"/>
                  <a:cs typeface="Arial"/>
                  <a:sym typeface="Arial"/>
                </a:rPr>
                <a:t>1</a:t>
              </a:r>
              <a:endParaRPr lang="en-US" sz="2800" b="1" i="0" u="none" strike="noStrike" kern="0" cap="none" spc="0" normalizeH="0" baseline="0" noProof="0">
                <a:ln>
                  <a:noFill/>
                </a:ln>
                <a:solidFill>
                  <a:srgbClr val="3F4853"/>
                </a:solidFill>
                <a:effectLst/>
                <a:uLnTx/>
                <a:uFillTx/>
                <a:latin typeface="Times New Roman"/>
                <a:cs typeface="Arial"/>
              </a:endParaRPr>
            </a:p>
          </p:txBody>
        </p:sp>
        <p:sp>
          <p:nvSpPr>
            <p:cNvPr id="434" name="Google Shape;335;p40">
              <a:extLst>
                <a:ext uri="{FF2B5EF4-FFF2-40B4-BE49-F238E27FC236}">
                  <a16:creationId xmlns:a16="http://schemas.microsoft.com/office/drawing/2014/main" id="{D68A2D10-245D-1C89-8827-D570A7AFABC1}"/>
                </a:ext>
              </a:extLst>
            </p:cNvPr>
            <p:cNvSpPr txBox="1">
              <a:spLocks/>
            </p:cNvSpPr>
            <p:nvPr/>
          </p:nvSpPr>
          <p:spPr>
            <a:xfrm>
              <a:off x="1151138" y="2167491"/>
              <a:ext cx="1625737" cy="284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indent="0">
                <a:spcAft>
                  <a:spcPts val="1200"/>
                </a:spcAft>
                <a:buClr>
                  <a:srgbClr val="2E3338"/>
                </a:buClr>
                <a:defRPr/>
              </a:pPr>
              <a:r>
                <a:rPr lang="en-US">
                  <a:solidFill>
                    <a:srgbClr val="F6EFDC"/>
                  </a:solidFill>
                  <a:latin typeface="Times New Roman"/>
                  <a:cs typeface="Arial"/>
                  <a:sym typeface="Arial"/>
                </a:rPr>
                <a:t>LIDC-IDRI Degradation</a:t>
              </a:r>
              <a:endParaRPr lang="en-US">
                <a:latin typeface="Times New Roman"/>
              </a:endParaRPr>
            </a:p>
          </p:txBody>
        </p:sp>
      </p:grpSp>
      <p:sp>
        <p:nvSpPr>
          <p:cNvPr id="2" name="Google Shape;915;p63">
            <a:extLst>
              <a:ext uri="{FF2B5EF4-FFF2-40B4-BE49-F238E27FC236}">
                <a16:creationId xmlns:a16="http://schemas.microsoft.com/office/drawing/2014/main" id="{BBDA2B94-08C7-4353-5FBE-E555D5DF6C78}"/>
              </a:ext>
            </a:extLst>
          </p:cNvPr>
          <p:cNvSpPr/>
          <p:nvPr/>
        </p:nvSpPr>
        <p:spPr>
          <a:xfrm>
            <a:off x="3160021" y="1017500"/>
            <a:ext cx="2823957" cy="2895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defRPr/>
            </a:pPr>
            <a:r>
              <a:rPr lang="it-IT" err="1">
                <a:solidFill>
                  <a:srgbClr val="2E3338"/>
                </a:solidFill>
                <a:latin typeface="Times New Roman"/>
                <a:sym typeface="Syne"/>
              </a:rPr>
              <a:t>Malignancy</a:t>
            </a:r>
            <a:r>
              <a:rPr lang="it-IT">
                <a:solidFill>
                  <a:srgbClr val="2E3338"/>
                </a:solidFill>
                <a:latin typeface="Times New Roman"/>
                <a:sym typeface="Syne"/>
              </a:rPr>
              <a:t> Assesment</a:t>
            </a:r>
            <a:endParaRPr lang="en-US">
              <a:latin typeface="Times New Roman"/>
            </a:endParaRPr>
          </a:p>
        </p:txBody>
      </p:sp>
      <p:sp>
        <p:nvSpPr>
          <p:cNvPr id="3" name="Google Shape;518;p51">
            <a:extLst>
              <a:ext uri="{FF2B5EF4-FFF2-40B4-BE49-F238E27FC236}">
                <a16:creationId xmlns:a16="http://schemas.microsoft.com/office/drawing/2014/main" id="{9C16B038-ABE9-3F4F-EA86-6E5A8FB476E6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</a:rPr>
              <a:t>16</a:t>
            </a:r>
          </a:p>
        </p:txBody>
      </p:sp>
      <p:pic>
        <p:nvPicPr>
          <p:cNvPr id="5" name="Picture 4" descr="A close-up of a chest x-ray&#10;&#10;AI-generated content may be incorrect.">
            <a:extLst>
              <a:ext uri="{FF2B5EF4-FFF2-40B4-BE49-F238E27FC236}">
                <a16:creationId xmlns:a16="http://schemas.microsoft.com/office/drawing/2014/main" id="{E786D0E2-24E9-D139-65F7-9AF7F9A2F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81" y="1920060"/>
            <a:ext cx="5863796" cy="2662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014AB3-6DDF-12BF-34E9-AAB847CBFDD1}"/>
              </a:ext>
            </a:extLst>
          </p:cNvPr>
          <p:cNvSpPr txBox="1"/>
          <p:nvPr/>
        </p:nvSpPr>
        <p:spPr>
          <a:xfrm>
            <a:off x="2388540" y="4579018"/>
            <a:ext cx="9591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</a:rPr>
              <a:t>True FD</a:t>
            </a:r>
            <a:endParaRPr lang="en-US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547F2-18C2-05E8-7790-2DA4C4199AAB}"/>
              </a:ext>
            </a:extLst>
          </p:cNvPr>
          <p:cNvSpPr txBox="1"/>
          <p:nvPr/>
        </p:nvSpPr>
        <p:spPr>
          <a:xfrm>
            <a:off x="5276932" y="4575156"/>
            <a:ext cx="1414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</a:rPr>
              <a:t>Simulated LD</a:t>
            </a:r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18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50865D9B-EDFD-3070-6ED5-EC614A49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BAD85E2E-95B1-C145-B80C-BBE75928AB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>
                <a:latin typeface="Times New Roman"/>
              </a:rPr>
              <a:t>Nodule Classification</a:t>
            </a:r>
            <a:endParaRPr lang="en-US">
              <a:latin typeface="Times New Roman"/>
            </a:endParaRPr>
          </a:p>
        </p:txBody>
      </p: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AB3D2712-3B62-8A97-D3C3-765063F355C7}"/>
              </a:ext>
            </a:extLst>
          </p:cNvPr>
          <p:cNvGrpSpPr/>
          <p:nvPr/>
        </p:nvGrpSpPr>
        <p:grpSpPr>
          <a:xfrm>
            <a:off x="248437" y="1283554"/>
            <a:ext cx="4326912" cy="633094"/>
            <a:chOff x="503161" y="1907766"/>
            <a:chExt cx="2273714" cy="663984"/>
          </a:xfrm>
        </p:grpSpPr>
        <p:grpSp>
          <p:nvGrpSpPr>
            <p:cNvPr id="397" name="Google Shape;1776;p80">
              <a:extLst>
                <a:ext uri="{FF2B5EF4-FFF2-40B4-BE49-F238E27FC236}">
                  <a16:creationId xmlns:a16="http://schemas.microsoft.com/office/drawing/2014/main" id="{22046CC1-90BF-FB97-5738-7E1C6FBD970E}"/>
                </a:ext>
              </a:extLst>
            </p:cNvPr>
            <p:cNvGrpSpPr/>
            <p:nvPr/>
          </p:nvGrpSpPr>
          <p:grpSpPr>
            <a:xfrm>
              <a:off x="503161" y="1907766"/>
              <a:ext cx="2196272" cy="663984"/>
              <a:chOff x="4411970" y="4340222"/>
              <a:chExt cx="779468" cy="242682"/>
            </a:xfrm>
          </p:grpSpPr>
          <p:sp>
            <p:nvSpPr>
              <p:cNvPr id="398" name="Google Shape;1777;p80">
                <a:extLst>
                  <a:ext uri="{FF2B5EF4-FFF2-40B4-BE49-F238E27FC236}">
                    <a16:creationId xmlns:a16="http://schemas.microsoft.com/office/drawing/2014/main" id="{3B51CB4E-D7B3-1467-D7E9-BC1AA1281696}"/>
                  </a:ext>
                </a:extLst>
              </p:cNvPr>
              <p:cNvSpPr/>
              <p:nvPr/>
            </p:nvSpPr>
            <p:spPr>
              <a:xfrm>
                <a:off x="4411970" y="4340222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1778;p80">
                <a:extLst>
                  <a:ext uri="{FF2B5EF4-FFF2-40B4-BE49-F238E27FC236}">
                    <a16:creationId xmlns:a16="http://schemas.microsoft.com/office/drawing/2014/main" id="{01809FFD-BA79-6677-B318-711210099892}"/>
                  </a:ext>
                </a:extLst>
              </p:cNvPr>
              <p:cNvSpPr/>
              <p:nvPr/>
            </p:nvSpPr>
            <p:spPr>
              <a:xfrm>
                <a:off x="4457032" y="4385284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1779;p80">
                <a:extLst>
                  <a:ext uri="{FF2B5EF4-FFF2-40B4-BE49-F238E27FC236}">
                    <a16:creationId xmlns:a16="http://schemas.microsoft.com/office/drawing/2014/main" id="{71F4CC56-EFF1-B927-E5F2-1E79ABA29756}"/>
                  </a:ext>
                </a:extLst>
              </p:cNvPr>
              <p:cNvSpPr/>
              <p:nvPr/>
            </p:nvSpPr>
            <p:spPr>
              <a:xfrm>
                <a:off x="4533392" y="4383749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8" name="Google Shape;335;p40">
              <a:extLst>
                <a:ext uri="{FF2B5EF4-FFF2-40B4-BE49-F238E27FC236}">
                  <a16:creationId xmlns:a16="http://schemas.microsoft.com/office/drawing/2014/main" id="{8842239F-476B-4571-C0FB-5183E2BAB425}"/>
                </a:ext>
              </a:extLst>
            </p:cNvPr>
            <p:cNvSpPr txBox="1">
              <a:spLocks/>
            </p:cNvSpPr>
            <p:nvPr/>
          </p:nvSpPr>
          <p:spPr>
            <a:xfrm>
              <a:off x="630131" y="1974396"/>
              <a:ext cx="430145" cy="453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2E3338"/>
                </a:buClr>
                <a:buSzPts val="2100"/>
                <a:buFont typeface="Syne"/>
                <a:buNone/>
                <a:tabLst/>
                <a:defRPr/>
              </a:pPr>
              <a:r>
                <a:rPr lang="en-US" sz="2800" b="1">
                  <a:solidFill>
                    <a:srgbClr val="3F4853"/>
                  </a:solidFill>
                  <a:latin typeface="Times New Roman"/>
                  <a:cs typeface="Arial"/>
                  <a:sym typeface="Arial"/>
                </a:rPr>
                <a:t>2</a:t>
              </a:r>
              <a:endPara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3F4853"/>
                </a:solidFill>
                <a:effectLst/>
                <a:uLnTx/>
                <a:uFillTx/>
                <a:latin typeface="Times New Roman"/>
                <a:cs typeface="Arial"/>
                <a:sym typeface="Arial"/>
              </a:endParaRPr>
            </a:p>
          </p:txBody>
        </p:sp>
        <p:sp>
          <p:nvSpPr>
            <p:cNvPr id="434" name="Google Shape;335;p40">
              <a:extLst>
                <a:ext uri="{FF2B5EF4-FFF2-40B4-BE49-F238E27FC236}">
                  <a16:creationId xmlns:a16="http://schemas.microsoft.com/office/drawing/2014/main" id="{B403FB73-7162-CCFE-300C-639802516FBE}"/>
                </a:ext>
              </a:extLst>
            </p:cNvPr>
            <p:cNvSpPr txBox="1">
              <a:spLocks/>
            </p:cNvSpPr>
            <p:nvPr/>
          </p:nvSpPr>
          <p:spPr>
            <a:xfrm>
              <a:off x="1049681" y="2126993"/>
              <a:ext cx="1727194" cy="325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indent="0">
                <a:spcAft>
                  <a:spcPts val="1200"/>
                </a:spcAft>
                <a:defRPr/>
              </a:pPr>
              <a:r>
                <a:rPr lang="en-US">
                  <a:solidFill>
                    <a:srgbClr val="F6EFDC"/>
                  </a:solidFill>
                  <a:latin typeface="Times New Roman"/>
                  <a:cs typeface="Arial"/>
                  <a:sym typeface="Arial"/>
                </a:rPr>
                <a:t>Radiomic Feature Extraction</a:t>
              </a:r>
              <a:endParaRPr lang="en-US">
                <a:latin typeface="Times New Roman"/>
              </a:endParaRPr>
            </a:p>
          </p:txBody>
        </p:sp>
      </p:grpSp>
      <p:sp>
        <p:nvSpPr>
          <p:cNvPr id="2" name="Google Shape;915;p63">
            <a:extLst>
              <a:ext uri="{FF2B5EF4-FFF2-40B4-BE49-F238E27FC236}">
                <a16:creationId xmlns:a16="http://schemas.microsoft.com/office/drawing/2014/main" id="{4E0D4157-4C3F-B710-5ECE-75424E02260F}"/>
              </a:ext>
            </a:extLst>
          </p:cNvPr>
          <p:cNvSpPr/>
          <p:nvPr/>
        </p:nvSpPr>
        <p:spPr>
          <a:xfrm>
            <a:off x="3160021" y="1017500"/>
            <a:ext cx="2823957" cy="2895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defRPr/>
            </a:pPr>
            <a:r>
              <a:rPr lang="it-IT" err="1">
                <a:solidFill>
                  <a:srgbClr val="2E3338"/>
                </a:solidFill>
                <a:latin typeface="Times New Roman"/>
                <a:sym typeface="Syne"/>
              </a:rPr>
              <a:t>Malignancy</a:t>
            </a:r>
            <a:r>
              <a:rPr lang="it-IT">
                <a:solidFill>
                  <a:srgbClr val="2E3338"/>
                </a:solidFill>
                <a:latin typeface="Times New Roman"/>
                <a:sym typeface="Syne"/>
              </a:rPr>
              <a:t> Assesment</a:t>
            </a:r>
            <a:endParaRPr lang="en-US">
              <a:latin typeface="Times New Roman"/>
            </a:endParaRPr>
          </a:p>
        </p:txBody>
      </p:sp>
      <p:sp>
        <p:nvSpPr>
          <p:cNvPr id="3" name="Google Shape;518;p51">
            <a:extLst>
              <a:ext uri="{FF2B5EF4-FFF2-40B4-BE49-F238E27FC236}">
                <a16:creationId xmlns:a16="http://schemas.microsoft.com/office/drawing/2014/main" id="{0F9FCFF3-C028-4F0E-59ED-5C2452A623FE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</a:rPr>
              <a:t>17</a:t>
            </a:r>
          </a:p>
        </p:txBody>
      </p:sp>
      <p:pic>
        <p:nvPicPr>
          <p:cNvPr id="9" name="Picture 8" descr="A close-up of a ct scan&#10;&#10;AI-generated content may be incorrect.">
            <a:extLst>
              <a:ext uri="{FF2B5EF4-FFF2-40B4-BE49-F238E27FC236}">
                <a16:creationId xmlns:a16="http://schemas.microsoft.com/office/drawing/2014/main" id="{340EB730-713C-17F5-4142-660316D7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7" t="677" r="1136" b="1354"/>
          <a:stretch>
            <a:fillRect/>
          </a:stretch>
        </p:blipFill>
        <p:spPr>
          <a:xfrm>
            <a:off x="5409934" y="1421026"/>
            <a:ext cx="3283040" cy="3351773"/>
          </a:xfrm>
          <a:prstGeom prst="rect">
            <a:avLst/>
          </a:prstGeom>
        </p:spPr>
      </p:pic>
      <p:sp>
        <p:nvSpPr>
          <p:cNvPr id="11" name="Google Shape;335;p40">
            <a:extLst>
              <a:ext uri="{FF2B5EF4-FFF2-40B4-BE49-F238E27FC236}">
                <a16:creationId xmlns:a16="http://schemas.microsoft.com/office/drawing/2014/main" id="{1F240A87-93C1-8C9E-C8DD-82AA47E122B4}"/>
              </a:ext>
            </a:extLst>
          </p:cNvPr>
          <p:cNvSpPr txBox="1">
            <a:spLocks/>
          </p:cNvSpPr>
          <p:nvPr/>
        </p:nvSpPr>
        <p:spPr>
          <a:xfrm>
            <a:off x="806620" y="2952155"/>
            <a:ext cx="2037555" cy="123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yne"/>
              <a:buNone/>
              <a:defRPr sz="21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yne"/>
              <a:buNone/>
              <a:defRPr sz="21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yne"/>
              <a:buNone/>
              <a:defRPr sz="21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yne"/>
              <a:buNone/>
              <a:defRPr sz="21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yne"/>
              <a:buNone/>
              <a:defRPr sz="21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yne"/>
              <a:buNone/>
              <a:defRPr sz="21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yne"/>
              <a:buNone/>
              <a:defRPr sz="21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yne"/>
              <a:buNone/>
              <a:defRPr sz="21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457200" marR="0" lvl="0" indent="-330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1600"/>
              <a:buFont typeface="Arial"/>
              <a:buChar char="●"/>
              <a:tabLst/>
              <a:defRPr/>
            </a:pPr>
            <a:r>
              <a:rPr lang="it-IT" sz="1800" dirty="0">
                <a:solidFill>
                  <a:srgbClr val="3F4853"/>
                </a:solidFill>
                <a:latin typeface="Times New Roman"/>
              </a:rPr>
              <a:t>First-</a:t>
            </a:r>
            <a:r>
              <a:rPr lang="it-IT" sz="1800" err="1">
                <a:solidFill>
                  <a:srgbClr val="3F4853"/>
                </a:solidFill>
                <a:latin typeface="Times New Roman"/>
              </a:rPr>
              <a:t>order</a:t>
            </a:r>
            <a:endParaRPr lang="it-IT" sz="1800" b="0" i="0" u="none" strike="noStrike" kern="0" cap="none" spc="0" normalizeH="0" baseline="0" noProof="0">
              <a:ln>
                <a:noFill/>
              </a:ln>
              <a:solidFill>
                <a:srgbClr val="3F4853"/>
              </a:solidFill>
              <a:effectLst/>
              <a:uLnTx/>
              <a:uFillTx/>
              <a:latin typeface="Times New Roman"/>
            </a:endParaRPr>
          </a:p>
          <a:p>
            <a:pPr indent="-330200" algn="l">
              <a:buClr>
                <a:srgbClr val="2E3338"/>
              </a:buClr>
              <a:buSzPts val="1600"/>
              <a:buFont typeface="Arial"/>
              <a:buChar char="●"/>
              <a:defRPr/>
            </a:pPr>
            <a:r>
              <a:rPr lang="it-IT" sz="1800" err="1">
                <a:solidFill>
                  <a:srgbClr val="3F4853"/>
                </a:solidFill>
                <a:latin typeface="Times New Roman"/>
              </a:rPr>
              <a:t>Shape</a:t>
            </a:r>
            <a:r>
              <a:rPr lang="it-IT" sz="1800" dirty="0">
                <a:solidFill>
                  <a:srgbClr val="3F4853"/>
                </a:solidFill>
                <a:latin typeface="Times New Roman"/>
              </a:rPr>
              <a:t> and size</a:t>
            </a:r>
            <a:endParaRPr lang="it-IT" sz="1800" b="0" i="0" u="none" strike="noStrike" kern="0" cap="none" spc="0" normalizeH="0" baseline="0" noProof="0" dirty="0">
              <a:ln>
                <a:noFill/>
              </a:ln>
              <a:solidFill>
                <a:srgbClr val="3F4853"/>
              </a:solidFill>
              <a:effectLst/>
              <a:uLnTx/>
              <a:uFillTx/>
              <a:latin typeface="Times New Roman"/>
            </a:endParaRPr>
          </a:p>
          <a:p>
            <a:pPr indent="-330200" algn="l">
              <a:buClr>
                <a:srgbClr val="2E3338"/>
              </a:buClr>
              <a:buSzPts val="1600"/>
              <a:buFont typeface="Arial"/>
              <a:buChar char="●"/>
              <a:defRPr/>
            </a:pPr>
            <a:r>
              <a:rPr lang="it-IT" sz="1800" dirty="0">
                <a:solidFill>
                  <a:srgbClr val="3F4853"/>
                </a:solidFill>
                <a:latin typeface="Times New Roman"/>
              </a:rPr>
              <a:t>Texture</a:t>
            </a:r>
          </a:p>
          <a:p>
            <a:pPr marL="457200" marR="0" lvl="0" indent="-330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1600"/>
              <a:buFont typeface="Arial"/>
              <a:buChar char="●"/>
              <a:tabLst/>
              <a:defRPr/>
            </a:pPr>
            <a:r>
              <a:rPr lang="it-IT" sz="1800" err="1">
                <a:solidFill>
                  <a:srgbClr val="3F4853"/>
                </a:solidFill>
                <a:latin typeface="Times New Roman"/>
              </a:rPr>
              <a:t>Wavelet</a:t>
            </a:r>
            <a:endParaRPr lang="it-IT" sz="1800" b="0" i="0" u="none" strike="noStrike" kern="0" cap="none" spc="0" normalizeH="0" baseline="0" noProof="0">
              <a:ln>
                <a:noFill/>
              </a:ln>
              <a:solidFill>
                <a:srgbClr val="3F4853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D2ABF-C3D3-6382-947D-E52030D24538}"/>
              </a:ext>
            </a:extLst>
          </p:cNvPr>
          <p:cNvSpPr txBox="1"/>
          <p:nvPr/>
        </p:nvSpPr>
        <p:spPr>
          <a:xfrm>
            <a:off x="804689" y="2270925"/>
            <a:ext cx="4519483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latin typeface="Times New Roman"/>
              </a:rPr>
              <a:t>Radiomics extracts detailed quantitative features, enabling precise and objective lung nodule analysis.</a:t>
            </a:r>
            <a:endParaRPr lang="en-US" sz="1600">
              <a:latin typeface="Times New Roman"/>
            </a:endParaRP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0245687F-2D88-025E-8FBE-4F1BE0FD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56C334A7-D4FE-5902-F450-13A7BA6A5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>
                <a:latin typeface="Times New Roman"/>
              </a:rPr>
              <a:t>Nodule Classification</a:t>
            </a:r>
            <a:endParaRPr lang="en-US">
              <a:latin typeface="Times New Roman"/>
            </a:endParaRPr>
          </a:p>
        </p:txBody>
      </p: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35AF7AB9-8492-53BD-773B-088228818739}"/>
              </a:ext>
            </a:extLst>
          </p:cNvPr>
          <p:cNvGrpSpPr/>
          <p:nvPr/>
        </p:nvGrpSpPr>
        <p:grpSpPr>
          <a:xfrm>
            <a:off x="248437" y="1283554"/>
            <a:ext cx="4326912" cy="633094"/>
            <a:chOff x="503161" y="1907766"/>
            <a:chExt cx="2273714" cy="663984"/>
          </a:xfrm>
        </p:grpSpPr>
        <p:grpSp>
          <p:nvGrpSpPr>
            <p:cNvPr id="397" name="Google Shape;1776;p80">
              <a:extLst>
                <a:ext uri="{FF2B5EF4-FFF2-40B4-BE49-F238E27FC236}">
                  <a16:creationId xmlns:a16="http://schemas.microsoft.com/office/drawing/2014/main" id="{FF7D11F0-839F-AC3A-6B94-9F479A8B0668}"/>
                </a:ext>
              </a:extLst>
            </p:cNvPr>
            <p:cNvGrpSpPr/>
            <p:nvPr/>
          </p:nvGrpSpPr>
          <p:grpSpPr>
            <a:xfrm>
              <a:off x="503161" y="1907766"/>
              <a:ext cx="2196272" cy="663984"/>
              <a:chOff x="4411970" y="4340222"/>
              <a:chExt cx="779468" cy="242682"/>
            </a:xfrm>
          </p:grpSpPr>
          <p:sp>
            <p:nvSpPr>
              <p:cNvPr id="398" name="Google Shape;1777;p80">
                <a:extLst>
                  <a:ext uri="{FF2B5EF4-FFF2-40B4-BE49-F238E27FC236}">
                    <a16:creationId xmlns:a16="http://schemas.microsoft.com/office/drawing/2014/main" id="{ADFBDFA0-06A3-8955-D6D1-BBD0135347FC}"/>
                  </a:ext>
                </a:extLst>
              </p:cNvPr>
              <p:cNvSpPr/>
              <p:nvPr/>
            </p:nvSpPr>
            <p:spPr>
              <a:xfrm>
                <a:off x="4411970" y="4340222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1778;p80">
                <a:extLst>
                  <a:ext uri="{FF2B5EF4-FFF2-40B4-BE49-F238E27FC236}">
                    <a16:creationId xmlns:a16="http://schemas.microsoft.com/office/drawing/2014/main" id="{4186B08A-E659-14A8-914E-DE74FE98DC6B}"/>
                  </a:ext>
                </a:extLst>
              </p:cNvPr>
              <p:cNvSpPr/>
              <p:nvPr/>
            </p:nvSpPr>
            <p:spPr>
              <a:xfrm>
                <a:off x="4457032" y="4385284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1779;p80">
                <a:extLst>
                  <a:ext uri="{FF2B5EF4-FFF2-40B4-BE49-F238E27FC236}">
                    <a16:creationId xmlns:a16="http://schemas.microsoft.com/office/drawing/2014/main" id="{CD675785-18C8-9953-C46D-DFD69AF3744C}"/>
                  </a:ext>
                </a:extLst>
              </p:cNvPr>
              <p:cNvSpPr/>
              <p:nvPr/>
            </p:nvSpPr>
            <p:spPr>
              <a:xfrm>
                <a:off x="4533392" y="4383749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8" name="Google Shape;335;p40">
              <a:extLst>
                <a:ext uri="{FF2B5EF4-FFF2-40B4-BE49-F238E27FC236}">
                  <a16:creationId xmlns:a16="http://schemas.microsoft.com/office/drawing/2014/main" id="{1B150426-0E75-F7E5-D1D6-76C781E2A398}"/>
                </a:ext>
              </a:extLst>
            </p:cNvPr>
            <p:cNvSpPr txBox="1">
              <a:spLocks/>
            </p:cNvSpPr>
            <p:nvPr/>
          </p:nvSpPr>
          <p:spPr>
            <a:xfrm>
              <a:off x="630131" y="1974396"/>
              <a:ext cx="430145" cy="453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2E3338"/>
                </a:buClr>
                <a:buSzPts val="2100"/>
                <a:buFont typeface="Syne"/>
                <a:buNone/>
                <a:tabLst/>
                <a:defRPr/>
              </a:pPr>
              <a:r>
                <a:rPr lang="en-US" sz="2800" b="1">
                  <a:solidFill>
                    <a:srgbClr val="3F4853"/>
                  </a:solidFill>
                  <a:latin typeface="Times New Roman"/>
                  <a:cs typeface="Arial"/>
                  <a:sym typeface="Arial"/>
                </a:rPr>
                <a:t>3</a:t>
              </a:r>
              <a:endParaRPr lang="en-US" sz="2800" b="1" i="0" u="none" strike="noStrike" kern="0" cap="none" spc="0" normalizeH="0" baseline="0" noProof="0">
                <a:ln>
                  <a:noFill/>
                </a:ln>
                <a:solidFill>
                  <a:srgbClr val="3F4853"/>
                </a:solidFill>
                <a:effectLst/>
                <a:uLnTx/>
                <a:uFillTx/>
                <a:latin typeface="Times New Roman"/>
                <a:cs typeface="Arial"/>
              </a:endParaRPr>
            </a:p>
          </p:txBody>
        </p:sp>
        <p:sp>
          <p:nvSpPr>
            <p:cNvPr id="434" name="Google Shape;335;p40">
              <a:extLst>
                <a:ext uri="{FF2B5EF4-FFF2-40B4-BE49-F238E27FC236}">
                  <a16:creationId xmlns:a16="http://schemas.microsoft.com/office/drawing/2014/main" id="{A09083C7-62CB-A5B1-BE1F-C45B5A207AB4}"/>
                </a:ext>
              </a:extLst>
            </p:cNvPr>
            <p:cNvSpPr txBox="1">
              <a:spLocks/>
            </p:cNvSpPr>
            <p:nvPr/>
          </p:nvSpPr>
          <p:spPr>
            <a:xfrm>
              <a:off x="1049681" y="2126993"/>
              <a:ext cx="1727194" cy="325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indent="0">
                <a:spcAft>
                  <a:spcPts val="1200"/>
                </a:spcAft>
                <a:defRPr/>
              </a:pPr>
              <a:r>
                <a:rPr lang="en-US">
                  <a:solidFill>
                    <a:srgbClr val="F6EFDC"/>
                  </a:solidFill>
                  <a:latin typeface="Times New Roman"/>
                  <a:cs typeface="Arial"/>
                  <a:sym typeface="Arial"/>
                </a:rPr>
                <a:t>Feature Selection Process</a:t>
              </a:r>
              <a:endParaRPr lang="en-US">
                <a:latin typeface="Times New Roman"/>
              </a:endParaRPr>
            </a:p>
          </p:txBody>
        </p:sp>
      </p:grpSp>
      <p:sp>
        <p:nvSpPr>
          <p:cNvPr id="2" name="Google Shape;915;p63">
            <a:extLst>
              <a:ext uri="{FF2B5EF4-FFF2-40B4-BE49-F238E27FC236}">
                <a16:creationId xmlns:a16="http://schemas.microsoft.com/office/drawing/2014/main" id="{3AE16A0D-A83A-B155-B53A-2C651D0BD312}"/>
              </a:ext>
            </a:extLst>
          </p:cNvPr>
          <p:cNvSpPr/>
          <p:nvPr/>
        </p:nvSpPr>
        <p:spPr>
          <a:xfrm>
            <a:off x="3160021" y="1017500"/>
            <a:ext cx="2823957" cy="2895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defRPr/>
            </a:pPr>
            <a:r>
              <a:rPr lang="it-IT" err="1">
                <a:solidFill>
                  <a:srgbClr val="2E3338"/>
                </a:solidFill>
                <a:latin typeface="Times New Roman"/>
                <a:sym typeface="Syne"/>
              </a:rPr>
              <a:t>Malignancy</a:t>
            </a:r>
            <a:r>
              <a:rPr lang="it-IT">
                <a:solidFill>
                  <a:srgbClr val="2E3338"/>
                </a:solidFill>
                <a:latin typeface="Times New Roman"/>
                <a:sym typeface="Syne"/>
              </a:rPr>
              <a:t> Assesment</a:t>
            </a:r>
            <a:endParaRPr lang="en-US">
              <a:latin typeface="Times New Roman"/>
            </a:endParaRPr>
          </a:p>
        </p:txBody>
      </p:sp>
      <p:sp>
        <p:nvSpPr>
          <p:cNvPr id="3" name="Google Shape;518;p51">
            <a:extLst>
              <a:ext uri="{FF2B5EF4-FFF2-40B4-BE49-F238E27FC236}">
                <a16:creationId xmlns:a16="http://schemas.microsoft.com/office/drawing/2014/main" id="{3FEEC898-EF1E-A691-DB2D-CA1A9F56EEF1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</a:rPr>
              <a:t>18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A8E2F64D-F6E4-D9E8-D56F-67B373B6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02" y="926757"/>
            <a:ext cx="2687594" cy="39696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9B6D94-8CE3-6C26-673A-486254887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72231"/>
              </p:ext>
            </p:extLst>
          </p:nvPr>
        </p:nvGraphicFramePr>
        <p:xfrm>
          <a:off x="714221" y="2073897"/>
          <a:ext cx="4602832" cy="1263072"/>
        </p:xfrm>
        <a:graphic>
          <a:graphicData uri="http://schemas.openxmlformats.org/drawingml/2006/table">
            <a:tbl>
              <a:tblPr firstRow="1" bandRow="1">
                <a:tableStyleId>{03EE3DE0-8CC0-4AA7-A6B0-199ED340D940}</a:tableStyleId>
              </a:tblPr>
              <a:tblGrid>
                <a:gridCol w="2922192">
                  <a:extLst>
                    <a:ext uri="{9D8B030D-6E8A-4147-A177-3AD203B41FA5}">
                      <a16:colId xmlns:a16="http://schemas.microsoft.com/office/drawing/2014/main" val="333752879"/>
                    </a:ext>
                  </a:extLst>
                </a:gridCol>
                <a:gridCol w="1680640">
                  <a:extLst>
                    <a:ext uri="{9D8B030D-6E8A-4147-A177-3AD203B41FA5}">
                      <a16:colId xmlns:a16="http://schemas.microsoft.com/office/drawing/2014/main" val="1722012112"/>
                    </a:ext>
                  </a:extLst>
                </a:gridCol>
              </a:tblGrid>
              <a:tr h="31576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GB" b="1" dirty="0">
                          <a:latin typeface="Times New Roman"/>
                        </a:rPr>
                        <a:t>Before Feature Selection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Times New Roman"/>
                        </a:rPr>
                        <a:t>Number of features</a:t>
                      </a:r>
                      <a:endParaRPr lang="en-US"/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96071"/>
                  </a:ext>
                </a:extLst>
              </a:tr>
              <a:tr h="3157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Times New Roman"/>
                        </a:rPr>
                        <a:t>All features </a:t>
                      </a:r>
                      <a:endParaRPr lang="en-US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/>
                        </a:rPr>
                        <a:t>851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211115"/>
                  </a:ext>
                </a:extLst>
              </a:tr>
              <a:tr h="3157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Times New Roman"/>
                        </a:rPr>
                        <a:t>No shape and size</a:t>
                      </a:r>
                      <a:endParaRPr lang="en-US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837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530310"/>
                  </a:ext>
                </a:extLst>
              </a:tr>
              <a:tr h="3157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Times New Roman"/>
                        </a:rPr>
                        <a:t>Only shape and size</a:t>
                      </a:r>
                      <a:endParaRPr lang="en-US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2406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38244C-ADB5-C632-ED00-FDB7A3132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00084"/>
              </p:ext>
            </p:extLst>
          </p:nvPr>
        </p:nvGraphicFramePr>
        <p:xfrm>
          <a:off x="714221" y="3448810"/>
          <a:ext cx="4602832" cy="1263072"/>
        </p:xfrm>
        <a:graphic>
          <a:graphicData uri="http://schemas.openxmlformats.org/drawingml/2006/table">
            <a:tbl>
              <a:tblPr firstRow="1" bandRow="1">
                <a:tableStyleId>{03EE3DE0-8CC0-4AA7-A6B0-199ED340D940}</a:tableStyleId>
              </a:tblPr>
              <a:tblGrid>
                <a:gridCol w="2922192">
                  <a:extLst>
                    <a:ext uri="{9D8B030D-6E8A-4147-A177-3AD203B41FA5}">
                      <a16:colId xmlns:a16="http://schemas.microsoft.com/office/drawing/2014/main" val="333752879"/>
                    </a:ext>
                  </a:extLst>
                </a:gridCol>
                <a:gridCol w="1680640">
                  <a:extLst>
                    <a:ext uri="{9D8B030D-6E8A-4147-A177-3AD203B41FA5}">
                      <a16:colId xmlns:a16="http://schemas.microsoft.com/office/drawing/2014/main" val="1722012112"/>
                    </a:ext>
                  </a:extLst>
                </a:gridCol>
              </a:tblGrid>
              <a:tr h="31576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GB" b="1" dirty="0">
                          <a:latin typeface="Times New Roman"/>
                        </a:rPr>
                        <a:t>After Feature Selection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Times New Roman"/>
                        </a:rPr>
                        <a:t>Number of features</a:t>
                      </a:r>
                      <a:endParaRPr lang="en-US"/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96071"/>
                  </a:ext>
                </a:extLst>
              </a:tr>
              <a:tr h="3157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Times New Roman"/>
                        </a:rPr>
                        <a:t>All features </a:t>
                      </a:r>
                      <a:endParaRPr lang="en-US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211115"/>
                  </a:ext>
                </a:extLst>
              </a:tr>
              <a:tr h="3157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Times New Roman"/>
                        </a:rPr>
                        <a:t>No shape and size</a:t>
                      </a:r>
                      <a:endParaRPr lang="en-US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530310"/>
                  </a:ext>
                </a:extLst>
              </a:tr>
              <a:tr h="3157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Times New Roman"/>
                        </a:rPr>
                        <a:t>Only shape and size</a:t>
                      </a:r>
                      <a:endParaRPr lang="en-US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24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703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CA948E02-FD4F-B16E-8AE0-6E46AEB1C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E8491632-1486-9085-C773-F589902C07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>
                <a:latin typeface="Times New Roman"/>
              </a:rPr>
              <a:t>Nodule Classification</a:t>
            </a:r>
            <a:endParaRPr lang="en-US">
              <a:latin typeface="Times New Roman"/>
            </a:endParaRPr>
          </a:p>
        </p:txBody>
      </p: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5BA72F03-8AD0-6E3D-BCB6-E83B06C34418}"/>
              </a:ext>
            </a:extLst>
          </p:cNvPr>
          <p:cNvGrpSpPr/>
          <p:nvPr/>
        </p:nvGrpSpPr>
        <p:grpSpPr>
          <a:xfrm>
            <a:off x="248437" y="1283554"/>
            <a:ext cx="3685906" cy="625372"/>
            <a:chOff x="503161" y="1907766"/>
            <a:chExt cx="2273714" cy="663984"/>
          </a:xfrm>
        </p:grpSpPr>
        <p:grpSp>
          <p:nvGrpSpPr>
            <p:cNvPr id="397" name="Google Shape;1776;p80">
              <a:extLst>
                <a:ext uri="{FF2B5EF4-FFF2-40B4-BE49-F238E27FC236}">
                  <a16:creationId xmlns:a16="http://schemas.microsoft.com/office/drawing/2014/main" id="{84B72AA3-BFD1-0691-DC58-1A0C053BA995}"/>
                </a:ext>
              </a:extLst>
            </p:cNvPr>
            <p:cNvGrpSpPr/>
            <p:nvPr/>
          </p:nvGrpSpPr>
          <p:grpSpPr>
            <a:xfrm>
              <a:off x="503161" y="1907766"/>
              <a:ext cx="2196272" cy="663984"/>
              <a:chOff x="4411970" y="4340222"/>
              <a:chExt cx="779468" cy="242682"/>
            </a:xfrm>
          </p:grpSpPr>
          <p:sp>
            <p:nvSpPr>
              <p:cNvPr id="398" name="Google Shape;1777;p80">
                <a:extLst>
                  <a:ext uri="{FF2B5EF4-FFF2-40B4-BE49-F238E27FC236}">
                    <a16:creationId xmlns:a16="http://schemas.microsoft.com/office/drawing/2014/main" id="{43E76E38-BF58-FC8F-EB77-353EACFAAB55}"/>
                  </a:ext>
                </a:extLst>
              </p:cNvPr>
              <p:cNvSpPr/>
              <p:nvPr/>
            </p:nvSpPr>
            <p:spPr>
              <a:xfrm>
                <a:off x="4411970" y="4340222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1778;p80">
                <a:extLst>
                  <a:ext uri="{FF2B5EF4-FFF2-40B4-BE49-F238E27FC236}">
                    <a16:creationId xmlns:a16="http://schemas.microsoft.com/office/drawing/2014/main" id="{2D440FB2-EBD3-7C41-B43B-4493D367346E}"/>
                  </a:ext>
                </a:extLst>
              </p:cNvPr>
              <p:cNvSpPr/>
              <p:nvPr/>
            </p:nvSpPr>
            <p:spPr>
              <a:xfrm>
                <a:off x="4457032" y="4385284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1779;p80">
                <a:extLst>
                  <a:ext uri="{FF2B5EF4-FFF2-40B4-BE49-F238E27FC236}">
                    <a16:creationId xmlns:a16="http://schemas.microsoft.com/office/drawing/2014/main" id="{ADE5E545-9B2C-2996-BFC6-62035BE73428}"/>
                  </a:ext>
                </a:extLst>
              </p:cNvPr>
              <p:cNvSpPr/>
              <p:nvPr/>
            </p:nvSpPr>
            <p:spPr>
              <a:xfrm>
                <a:off x="4533392" y="4383749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8" name="Google Shape;335;p40">
              <a:extLst>
                <a:ext uri="{FF2B5EF4-FFF2-40B4-BE49-F238E27FC236}">
                  <a16:creationId xmlns:a16="http://schemas.microsoft.com/office/drawing/2014/main" id="{E1D9A479-A68A-A01D-3C5E-906F9531810B}"/>
                </a:ext>
              </a:extLst>
            </p:cNvPr>
            <p:cNvSpPr txBox="1">
              <a:spLocks/>
            </p:cNvSpPr>
            <p:nvPr/>
          </p:nvSpPr>
          <p:spPr>
            <a:xfrm>
              <a:off x="630131" y="1974396"/>
              <a:ext cx="430145" cy="453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2E3338"/>
                </a:buClr>
                <a:buSzPts val="2100"/>
                <a:buFont typeface="Syne"/>
                <a:buNone/>
                <a:tabLst/>
                <a:defRPr/>
              </a:pPr>
              <a:r>
                <a:rPr lang="en-US" sz="2800" b="1">
                  <a:solidFill>
                    <a:srgbClr val="3F4853"/>
                  </a:solidFill>
                  <a:latin typeface="Times New Roman"/>
                  <a:cs typeface="Arial"/>
                  <a:sym typeface="Arial"/>
                </a:rPr>
                <a:t>5</a:t>
              </a:r>
              <a:endParaRPr lang="en-US" sz="2800" b="1" i="0" u="none" strike="noStrike" kern="0" cap="none" spc="0" normalizeH="0" baseline="0" noProof="0">
                <a:ln>
                  <a:noFill/>
                </a:ln>
                <a:solidFill>
                  <a:srgbClr val="3F4853"/>
                </a:solidFill>
                <a:effectLst/>
                <a:uLnTx/>
                <a:uFillTx/>
                <a:latin typeface="Times New Roman"/>
                <a:cs typeface="Arial"/>
              </a:endParaRPr>
            </a:p>
          </p:txBody>
        </p:sp>
        <p:sp>
          <p:nvSpPr>
            <p:cNvPr id="434" name="Google Shape;335;p40">
              <a:extLst>
                <a:ext uri="{FF2B5EF4-FFF2-40B4-BE49-F238E27FC236}">
                  <a16:creationId xmlns:a16="http://schemas.microsoft.com/office/drawing/2014/main" id="{7610AD8C-0C96-851E-DEF9-BB1CE9971FB3}"/>
                </a:ext>
              </a:extLst>
            </p:cNvPr>
            <p:cNvSpPr txBox="1">
              <a:spLocks/>
            </p:cNvSpPr>
            <p:nvPr/>
          </p:nvSpPr>
          <p:spPr>
            <a:xfrm>
              <a:off x="1049681" y="2126993"/>
              <a:ext cx="1727194" cy="325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indent="0">
                <a:spcAft>
                  <a:spcPts val="1200"/>
                </a:spcAft>
                <a:defRPr/>
              </a:pPr>
              <a:r>
                <a:rPr lang="en-US" sz="1800">
                  <a:solidFill>
                    <a:srgbClr val="F6EFDC"/>
                  </a:solidFill>
                  <a:latin typeface="Times New Roman"/>
                  <a:cs typeface="Arial"/>
                  <a:sym typeface="Arial"/>
                </a:rPr>
                <a:t>Data Augmentation</a:t>
              </a:r>
              <a:endParaRPr lang="en-US" sz="1800">
                <a:latin typeface="Times New Roman"/>
              </a:endParaRPr>
            </a:p>
          </p:txBody>
        </p:sp>
      </p:grpSp>
      <p:sp>
        <p:nvSpPr>
          <p:cNvPr id="2" name="Google Shape;915;p63">
            <a:extLst>
              <a:ext uri="{FF2B5EF4-FFF2-40B4-BE49-F238E27FC236}">
                <a16:creationId xmlns:a16="http://schemas.microsoft.com/office/drawing/2014/main" id="{580CE4A2-1ECD-B1FF-F46C-4884CF51D10B}"/>
              </a:ext>
            </a:extLst>
          </p:cNvPr>
          <p:cNvSpPr/>
          <p:nvPr/>
        </p:nvSpPr>
        <p:spPr>
          <a:xfrm>
            <a:off x="3160021" y="1017500"/>
            <a:ext cx="2823957" cy="2895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defRPr/>
            </a:pPr>
            <a:r>
              <a:rPr lang="it-IT" err="1">
                <a:solidFill>
                  <a:srgbClr val="2E3338"/>
                </a:solidFill>
                <a:latin typeface="Times New Roman"/>
                <a:sym typeface="Syne"/>
              </a:rPr>
              <a:t>Malignancy</a:t>
            </a:r>
            <a:r>
              <a:rPr lang="it-IT">
                <a:solidFill>
                  <a:srgbClr val="2E3338"/>
                </a:solidFill>
                <a:latin typeface="Times New Roman"/>
                <a:sym typeface="Syne"/>
              </a:rPr>
              <a:t> Assesment</a:t>
            </a:r>
            <a:endParaRPr lang="en-US">
              <a:latin typeface="Times New Roman"/>
            </a:endParaRPr>
          </a:p>
        </p:txBody>
      </p:sp>
      <p:sp>
        <p:nvSpPr>
          <p:cNvPr id="3" name="Google Shape;518;p51">
            <a:extLst>
              <a:ext uri="{FF2B5EF4-FFF2-40B4-BE49-F238E27FC236}">
                <a16:creationId xmlns:a16="http://schemas.microsoft.com/office/drawing/2014/main" id="{16408685-F347-7CE5-E91B-7E612926CCEE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</a:rPr>
              <a:t>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D9402-E4F1-DB27-7957-C0C7BAA44DB1}"/>
              </a:ext>
            </a:extLst>
          </p:cNvPr>
          <p:cNvSpPr txBox="1"/>
          <p:nvPr/>
        </p:nvSpPr>
        <p:spPr>
          <a:xfrm>
            <a:off x="250785" y="1909992"/>
            <a:ext cx="451343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Times New Roman"/>
            </a:endParaRPr>
          </a:p>
          <a:p>
            <a:pPr marL="285750" indent="-285750">
              <a:buChar char="•"/>
            </a:pPr>
            <a:r>
              <a:rPr lang="en-US" sz="1600" b="1" dirty="0">
                <a:latin typeface="Times New Roman"/>
                <a:cs typeface="Times New Roman"/>
              </a:rPr>
              <a:t>Morphological operations:</a:t>
            </a:r>
            <a:r>
              <a:rPr lang="en-US" sz="1600" dirty="0">
                <a:latin typeface="Times New Roman"/>
                <a:cs typeface="Times New Roman"/>
              </a:rPr>
              <a:t> Dilation and erosion to simulate segmentation variability</a:t>
            </a:r>
          </a:p>
          <a:p>
            <a:pPr marL="285750" indent="-285750">
              <a:buChar char="•"/>
            </a:pPr>
            <a:r>
              <a:rPr lang="en-US" sz="1600" b="1" dirty="0">
                <a:latin typeface="Times New Roman"/>
                <a:cs typeface="Times New Roman"/>
              </a:rPr>
              <a:t>Noise injection:</a:t>
            </a:r>
            <a:r>
              <a:rPr lang="en-US" sz="1600" dirty="0">
                <a:latin typeface="Times New Roman"/>
                <a:cs typeface="Times New Roman"/>
              </a:rPr>
              <a:t> Salt-and-pepper and Gaussian blur to mimic annotation imperfections</a:t>
            </a:r>
          </a:p>
          <a:p>
            <a:pPr marL="285750" indent="-285750">
              <a:buChar char="•"/>
            </a:pPr>
            <a:r>
              <a:rPr lang="en-US" sz="1600" b="1" dirty="0">
                <a:latin typeface="Times New Roman"/>
                <a:cs typeface="Times New Roman"/>
              </a:rPr>
              <a:t>Random contour deformations:</a:t>
            </a:r>
            <a:r>
              <a:rPr lang="en-US" sz="1600" dirty="0">
                <a:latin typeface="Times New Roman"/>
                <a:cs typeface="Times New Roman"/>
              </a:rPr>
              <a:t> Slight boundary changes for anatomical realism</a:t>
            </a:r>
          </a:p>
          <a:p>
            <a:pPr marL="228600" indent="-228600">
              <a:buFont typeface="Arial"/>
              <a:buChar char="•"/>
            </a:pPr>
            <a:endParaRPr lang="en-US" sz="1600" dirty="0">
              <a:latin typeface="Times New Roman"/>
            </a:endParaRPr>
          </a:p>
        </p:txBody>
      </p:sp>
      <p:pic>
        <p:nvPicPr>
          <p:cNvPr id="6" name="Picture 5" descr="A comparison of images of a person&amp;#39;s face&#10;&#10;AI-generated content may be incorrect.">
            <a:extLst>
              <a:ext uri="{FF2B5EF4-FFF2-40B4-BE49-F238E27FC236}">
                <a16:creationId xmlns:a16="http://schemas.microsoft.com/office/drawing/2014/main" id="{088A5F66-4132-9B41-7711-C392513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11" y="1593831"/>
            <a:ext cx="4050610" cy="1725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0DA02-8AAD-97CD-E821-06402465EDE6}"/>
              </a:ext>
            </a:extLst>
          </p:cNvPr>
          <p:cNvSpPr txBox="1"/>
          <p:nvPr/>
        </p:nvSpPr>
        <p:spPr>
          <a:xfrm>
            <a:off x="5590668" y="3443193"/>
            <a:ext cx="7885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latin typeface="Times New Roman"/>
              </a:rPr>
              <a:t>Erosion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DEF7B-706F-7AD4-FD21-6EFE6A6E5D56}"/>
              </a:ext>
            </a:extLst>
          </p:cNvPr>
          <p:cNvSpPr txBox="1"/>
          <p:nvPr/>
        </p:nvSpPr>
        <p:spPr>
          <a:xfrm>
            <a:off x="7650240" y="3443192"/>
            <a:ext cx="7885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latin typeface="Times New Roman"/>
              </a:rPr>
              <a:t>Dilation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390469-CBAD-FD6A-C01A-87C0CCF39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13148"/>
              </p:ext>
            </p:extLst>
          </p:nvPr>
        </p:nvGraphicFramePr>
        <p:xfrm>
          <a:off x="710513" y="3861486"/>
          <a:ext cx="5628069" cy="1112520"/>
        </p:xfrm>
        <a:graphic>
          <a:graphicData uri="http://schemas.openxmlformats.org/drawingml/2006/table">
            <a:tbl>
              <a:tblPr firstRow="1" bandRow="1">
                <a:tableStyleId>{03EE3DE0-8CC0-4AA7-A6B0-199ED340D940}</a:tableStyleId>
              </a:tblPr>
              <a:tblGrid>
                <a:gridCol w="1876023">
                  <a:extLst>
                    <a:ext uri="{9D8B030D-6E8A-4147-A177-3AD203B41FA5}">
                      <a16:colId xmlns:a16="http://schemas.microsoft.com/office/drawing/2014/main" val="1903632577"/>
                    </a:ext>
                  </a:extLst>
                </a:gridCol>
                <a:gridCol w="1876023">
                  <a:extLst>
                    <a:ext uri="{9D8B030D-6E8A-4147-A177-3AD203B41FA5}">
                      <a16:colId xmlns:a16="http://schemas.microsoft.com/office/drawing/2014/main" val="3054237129"/>
                    </a:ext>
                  </a:extLst>
                </a:gridCol>
                <a:gridCol w="1876023">
                  <a:extLst>
                    <a:ext uri="{9D8B030D-6E8A-4147-A177-3AD203B41FA5}">
                      <a16:colId xmlns:a16="http://schemas.microsoft.com/office/drawing/2014/main" val="3485676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/>
                        </a:rPr>
                        <a:t>Benign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/>
                        </a:rPr>
                        <a:t>Malignant</a:t>
                      </a:r>
                      <a:endParaRPr lang="en-GB" dirty="0" err="1">
                        <a:latin typeface="Times New Roman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76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/>
                        </a:rPr>
                        <a:t>Before Augmentation</a:t>
                      </a:r>
                    </a:p>
                  </a:txBody>
                  <a:tcPr anchor="ctr"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/>
                        </a:rPr>
                        <a:t>1725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/>
                        </a:rPr>
                        <a:t>225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76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/>
                        </a:rPr>
                        <a:t>After Augmentation</a:t>
                      </a:r>
                    </a:p>
                  </a:txBody>
                  <a:tcPr anchor="ctr"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/>
                        </a:rPr>
                        <a:t>1725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Times New Roman"/>
                        </a:rPr>
                        <a:t>1115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65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5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C9EA6831-660B-A875-7936-FD75FAAB9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0DBBD7E3-ED83-B4EB-3FB6-99A745EA05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>
                <a:latin typeface="Times New Roman"/>
              </a:rPr>
              <a:t>Nodule Classification</a:t>
            </a:r>
            <a:endParaRPr lang="en-US">
              <a:latin typeface="Times New Roman"/>
            </a:endParaRPr>
          </a:p>
        </p:txBody>
      </p: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165DBC18-F061-D683-F7CB-5902E2B45134}"/>
              </a:ext>
            </a:extLst>
          </p:cNvPr>
          <p:cNvGrpSpPr/>
          <p:nvPr/>
        </p:nvGrpSpPr>
        <p:grpSpPr>
          <a:xfrm>
            <a:off x="248437" y="1283554"/>
            <a:ext cx="4164730" cy="625372"/>
            <a:chOff x="503161" y="1907766"/>
            <a:chExt cx="2273714" cy="663984"/>
          </a:xfrm>
        </p:grpSpPr>
        <p:grpSp>
          <p:nvGrpSpPr>
            <p:cNvPr id="397" name="Google Shape;1776;p80">
              <a:extLst>
                <a:ext uri="{FF2B5EF4-FFF2-40B4-BE49-F238E27FC236}">
                  <a16:creationId xmlns:a16="http://schemas.microsoft.com/office/drawing/2014/main" id="{E3D355EB-FEC4-B381-88DD-ACF9B0A2795F}"/>
                </a:ext>
              </a:extLst>
            </p:cNvPr>
            <p:cNvGrpSpPr/>
            <p:nvPr/>
          </p:nvGrpSpPr>
          <p:grpSpPr>
            <a:xfrm>
              <a:off x="503161" y="1907766"/>
              <a:ext cx="2196272" cy="663984"/>
              <a:chOff x="4411970" y="4340222"/>
              <a:chExt cx="779468" cy="242682"/>
            </a:xfrm>
          </p:grpSpPr>
          <p:sp>
            <p:nvSpPr>
              <p:cNvPr id="398" name="Google Shape;1777;p80">
                <a:extLst>
                  <a:ext uri="{FF2B5EF4-FFF2-40B4-BE49-F238E27FC236}">
                    <a16:creationId xmlns:a16="http://schemas.microsoft.com/office/drawing/2014/main" id="{81930D76-DDCD-3BEA-12F1-D29401ED2E7E}"/>
                  </a:ext>
                </a:extLst>
              </p:cNvPr>
              <p:cNvSpPr/>
              <p:nvPr/>
            </p:nvSpPr>
            <p:spPr>
              <a:xfrm>
                <a:off x="4411970" y="4340222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1778;p80">
                <a:extLst>
                  <a:ext uri="{FF2B5EF4-FFF2-40B4-BE49-F238E27FC236}">
                    <a16:creationId xmlns:a16="http://schemas.microsoft.com/office/drawing/2014/main" id="{69E53594-FE65-8F2D-6579-C822C4CFFC74}"/>
                  </a:ext>
                </a:extLst>
              </p:cNvPr>
              <p:cNvSpPr/>
              <p:nvPr/>
            </p:nvSpPr>
            <p:spPr>
              <a:xfrm>
                <a:off x="4457032" y="4385284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1779;p80">
                <a:extLst>
                  <a:ext uri="{FF2B5EF4-FFF2-40B4-BE49-F238E27FC236}">
                    <a16:creationId xmlns:a16="http://schemas.microsoft.com/office/drawing/2014/main" id="{A5D3CCFE-D06E-D565-4AEF-3AE8CA028532}"/>
                  </a:ext>
                </a:extLst>
              </p:cNvPr>
              <p:cNvSpPr/>
              <p:nvPr/>
            </p:nvSpPr>
            <p:spPr>
              <a:xfrm>
                <a:off x="4533392" y="4383749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8" name="Google Shape;335;p40">
              <a:extLst>
                <a:ext uri="{FF2B5EF4-FFF2-40B4-BE49-F238E27FC236}">
                  <a16:creationId xmlns:a16="http://schemas.microsoft.com/office/drawing/2014/main" id="{38271605-1E45-F1B3-97DE-4F0F63190F40}"/>
                </a:ext>
              </a:extLst>
            </p:cNvPr>
            <p:cNvSpPr txBox="1">
              <a:spLocks/>
            </p:cNvSpPr>
            <p:nvPr/>
          </p:nvSpPr>
          <p:spPr>
            <a:xfrm>
              <a:off x="630131" y="1974396"/>
              <a:ext cx="430145" cy="453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2E3338"/>
                </a:buClr>
                <a:buSzPts val="2100"/>
                <a:buFont typeface="Syne"/>
                <a:buNone/>
                <a:tabLst/>
                <a:defRPr/>
              </a:pPr>
              <a:r>
                <a:rPr lang="en-US" sz="2800" b="1">
                  <a:solidFill>
                    <a:srgbClr val="3F4853"/>
                  </a:solidFill>
                  <a:latin typeface="Times New Roman"/>
                  <a:cs typeface="Arial"/>
                  <a:sym typeface="Arial"/>
                </a:rPr>
                <a:t>6</a:t>
              </a:r>
              <a:endParaRPr lang="en-US" sz="2800" b="1" i="0" u="none" strike="noStrike" kern="0" cap="none" spc="0" normalizeH="0" baseline="0" noProof="0">
                <a:ln>
                  <a:noFill/>
                </a:ln>
                <a:solidFill>
                  <a:srgbClr val="3F4853"/>
                </a:solidFill>
                <a:effectLst/>
                <a:uLnTx/>
                <a:uFillTx/>
                <a:latin typeface="Times New Roman"/>
                <a:cs typeface="Arial"/>
              </a:endParaRPr>
            </a:p>
          </p:txBody>
        </p:sp>
        <p:sp>
          <p:nvSpPr>
            <p:cNvPr id="434" name="Google Shape;335;p40">
              <a:extLst>
                <a:ext uri="{FF2B5EF4-FFF2-40B4-BE49-F238E27FC236}">
                  <a16:creationId xmlns:a16="http://schemas.microsoft.com/office/drawing/2014/main" id="{D0F3B649-4625-D84B-8D46-460A46947FEC}"/>
                </a:ext>
              </a:extLst>
            </p:cNvPr>
            <p:cNvSpPr txBox="1">
              <a:spLocks/>
            </p:cNvSpPr>
            <p:nvPr/>
          </p:nvSpPr>
          <p:spPr>
            <a:xfrm>
              <a:off x="1049681" y="2126993"/>
              <a:ext cx="1727194" cy="325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indent="0">
                <a:spcAft>
                  <a:spcPts val="1200"/>
                </a:spcAft>
                <a:defRPr/>
              </a:pPr>
              <a:r>
                <a:rPr lang="en-US" dirty="0">
                  <a:solidFill>
                    <a:srgbClr val="F6EFDC"/>
                  </a:solidFill>
                  <a:latin typeface="Times New Roman"/>
                  <a:cs typeface="Arial"/>
                  <a:sym typeface="Arial"/>
                </a:rPr>
                <a:t>Model training and evaluation</a:t>
              </a:r>
              <a:endParaRPr lang="en-US" dirty="0">
                <a:latin typeface="Times New Roman"/>
              </a:endParaRPr>
            </a:p>
          </p:txBody>
        </p:sp>
      </p:grpSp>
      <p:sp>
        <p:nvSpPr>
          <p:cNvPr id="2" name="Google Shape;915;p63">
            <a:extLst>
              <a:ext uri="{FF2B5EF4-FFF2-40B4-BE49-F238E27FC236}">
                <a16:creationId xmlns:a16="http://schemas.microsoft.com/office/drawing/2014/main" id="{7D645BE5-244C-74E1-80F9-13E9534A116D}"/>
              </a:ext>
            </a:extLst>
          </p:cNvPr>
          <p:cNvSpPr/>
          <p:nvPr/>
        </p:nvSpPr>
        <p:spPr>
          <a:xfrm>
            <a:off x="3160021" y="1017500"/>
            <a:ext cx="2823957" cy="2895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defRPr/>
            </a:pPr>
            <a:r>
              <a:rPr lang="it-IT" err="1">
                <a:solidFill>
                  <a:srgbClr val="2E3338"/>
                </a:solidFill>
                <a:latin typeface="Times New Roman"/>
                <a:sym typeface="Syne"/>
              </a:rPr>
              <a:t>Malignancy</a:t>
            </a:r>
            <a:r>
              <a:rPr lang="it-IT">
                <a:solidFill>
                  <a:srgbClr val="2E3338"/>
                </a:solidFill>
                <a:latin typeface="Times New Roman"/>
                <a:sym typeface="Syne"/>
              </a:rPr>
              <a:t> Assesment</a:t>
            </a:r>
            <a:endParaRPr lang="en-US">
              <a:latin typeface="Times New Roman"/>
            </a:endParaRPr>
          </a:p>
        </p:txBody>
      </p:sp>
      <p:sp>
        <p:nvSpPr>
          <p:cNvPr id="3" name="Google Shape;518;p51">
            <a:extLst>
              <a:ext uri="{FF2B5EF4-FFF2-40B4-BE49-F238E27FC236}">
                <a16:creationId xmlns:a16="http://schemas.microsoft.com/office/drawing/2014/main" id="{D10AC516-DE82-E612-0717-757425D143B1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</a:rPr>
              <a:t>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62E06-18E7-5FF6-BF7C-1EF3CBF55CB8}"/>
              </a:ext>
            </a:extLst>
          </p:cNvPr>
          <p:cNvSpPr txBox="1"/>
          <p:nvPr/>
        </p:nvSpPr>
        <p:spPr>
          <a:xfrm>
            <a:off x="976185" y="2590285"/>
            <a:ext cx="328380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600">
                <a:latin typeface="Times New Roman"/>
              </a:rPr>
              <a:t>Random Forest </a:t>
            </a:r>
            <a:endParaRPr lang="en-US"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1600">
                <a:latin typeface="Times New Roman"/>
              </a:rPr>
              <a:t>AdaBoost</a:t>
            </a:r>
            <a:endParaRPr lang="en-US"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1600" err="1">
                <a:latin typeface="Times New Roman"/>
              </a:rPr>
              <a:t>XGBoost</a:t>
            </a:r>
            <a:endParaRPr lang="en-US" sz="1600"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1600">
                <a:latin typeface="Times New Roman"/>
              </a:rPr>
              <a:t>Decision Tree</a:t>
            </a:r>
            <a:endParaRPr lang="en-US"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1600">
                <a:latin typeface="Times New Roman"/>
              </a:rPr>
              <a:t>K-Nearest Neighbors</a:t>
            </a:r>
            <a:endParaRPr lang="en-US"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1600">
                <a:latin typeface="Times New Roman"/>
              </a:rPr>
              <a:t>Logistic Regression</a:t>
            </a:r>
            <a:endParaRPr lang="en-US">
              <a:latin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1600">
                <a:latin typeface="Times New Roman"/>
              </a:rPr>
              <a:t>Multilayer Perceptron</a:t>
            </a:r>
            <a:endParaRPr lang="en-US"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FD828-C063-6D90-CD0C-5B3BF02AD89C}"/>
              </a:ext>
            </a:extLst>
          </p:cNvPr>
          <p:cNvSpPr txBox="1"/>
          <p:nvPr/>
        </p:nvSpPr>
        <p:spPr>
          <a:xfrm>
            <a:off x="5189938" y="2569816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600">
              <a:latin typeface="Times New Roman"/>
            </a:endParaRPr>
          </a:p>
          <a:p>
            <a:pPr marL="285750" indent="-285750">
              <a:buChar char="•"/>
            </a:pPr>
            <a:r>
              <a:rPr lang="en-GB" sz="1600" b="1" dirty="0">
                <a:latin typeface="Times New Roman"/>
              </a:rPr>
              <a:t>Balanced Accuracy </a:t>
            </a:r>
            <a:endParaRPr lang="en-GB" b="1" dirty="0">
              <a:latin typeface="Times New Roman"/>
            </a:endParaRPr>
          </a:p>
          <a:p>
            <a:pPr marL="285750" indent="-285750">
              <a:buChar char="•"/>
            </a:pPr>
            <a:r>
              <a:rPr lang="en-GB" sz="1600" dirty="0">
                <a:latin typeface="Times New Roman"/>
              </a:rPr>
              <a:t>Sensitivity</a:t>
            </a:r>
          </a:p>
          <a:p>
            <a:pPr marL="285750" indent="-285750">
              <a:buChar char="•"/>
            </a:pPr>
            <a:r>
              <a:rPr lang="en-GB" sz="1600" dirty="0">
                <a:latin typeface="Times New Roman"/>
              </a:rPr>
              <a:t>Specificity</a:t>
            </a:r>
          </a:p>
          <a:p>
            <a:pPr marL="285750" indent="-285750">
              <a:buChar char="•"/>
            </a:pPr>
            <a:r>
              <a:rPr lang="en-GB" sz="1600" b="1" dirty="0">
                <a:latin typeface="Times New Roman"/>
              </a:rPr>
              <a:t>ROC AUC</a:t>
            </a:r>
          </a:p>
          <a:p>
            <a:pPr marL="285750" indent="-285750">
              <a:buChar char="•"/>
            </a:pPr>
            <a:r>
              <a:rPr lang="en-GB" sz="1600" dirty="0">
                <a:latin typeface="Times New Roman"/>
              </a:rPr>
              <a:t>F1-score</a:t>
            </a:r>
          </a:p>
          <a:p>
            <a:pPr algn="l"/>
            <a:endParaRPr lang="en-GB" sz="1600">
              <a:latin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04BA4-2D83-1650-0996-0CA46AC12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62" y="3068080"/>
            <a:ext cx="1100267" cy="1061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D23FF-FC2C-E7E4-7C01-CB42FBD82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396" y="2913621"/>
            <a:ext cx="1169773" cy="1169773"/>
          </a:xfrm>
          <a:prstGeom prst="rect">
            <a:avLst/>
          </a:prstGeom>
        </p:spPr>
      </p:pic>
      <p:sp>
        <p:nvSpPr>
          <p:cNvPr id="12" name="Google Shape;389;p45">
            <a:extLst>
              <a:ext uri="{FF2B5EF4-FFF2-40B4-BE49-F238E27FC236}">
                <a16:creationId xmlns:a16="http://schemas.microsoft.com/office/drawing/2014/main" id="{20B78798-88E6-8308-A461-71CE841E16DE}"/>
              </a:ext>
            </a:extLst>
          </p:cNvPr>
          <p:cNvSpPr/>
          <p:nvPr/>
        </p:nvSpPr>
        <p:spPr>
          <a:xfrm>
            <a:off x="1913158" y="2054120"/>
            <a:ext cx="1411737" cy="43477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 dirty="0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Classifier</a:t>
            </a: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13" name="Google Shape;389;p45">
            <a:extLst>
              <a:ext uri="{FF2B5EF4-FFF2-40B4-BE49-F238E27FC236}">
                <a16:creationId xmlns:a16="http://schemas.microsoft.com/office/drawing/2014/main" id="{BFEA4AFD-31C7-A652-433A-1D921BB253DA}"/>
              </a:ext>
            </a:extLst>
          </p:cNvPr>
          <p:cNvSpPr/>
          <p:nvPr/>
        </p:nvSpPr>
        <p:spPr>
          <a:xfrm>
            <a:off x="5983164" y="2054119"/>
            <a:ext cx="1411737" cy="43477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 dirty="0">
                <a:solidFill>
                  <a:srgbClr val="000000"/>
                </a:solidFill>
                <a:latin typeface="Times New Roman"/>
                <a:ea typeface="+mn-lt"/>
                <a:cs typeface="+mn-lt"/>
                <a:sym typeface="Syne SemiBold"/>
              </a:rPr>
              <a:t>metrics</a:t>
            </a:r>
            <a:endParaRPr lang="en-US" sz="16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865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4CC05A04-77D0-0441-2E59-72E7374DD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3B443397-7CC8-D804-09E0-748CB38AFD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>
                <a:latin typeface="Times New Roman"/>
              </a:rPr>
              <a:t>Nodule Classification</a:t>
            </a:r>
            <a:endParaRPr lang="en-US" b="1">
              <a:latin typeface="Times New Roman"/>
            </a:endParaRPr>
          </a:p>
        </p:txBody>
      </p: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225060D9-384F-141A-A5A3-6F89E3DA4B10}"/>
              </a:ext>
            </a:extLst>
          </p:cNvPr>
          <p:cNvGrpSpPr/>
          <p:nvPr/>
        </p:nvGrpSpPr>
        <p:grpSpPr>
          <a:xfrm>
            <a:off x="248437" y="1283554"/>
            <a:ext cx="4164730" cy="625372"/>
            <a:chOff x="503161" y="1907766"/>
            <a:chExt cx="2273714" cy="663984"/>
          </a:xfrm>
        </p:grpSpPr>
        <p:grpSp>
          <p:nvGrpSpPr>
            <p:cNvPr id="397" name="Google Shape;1776;p80">
              <a:extLst>
                <a:ext uri="{FF2B5EF4-FFF2-40B4-BE49-F238E27FC236}">
                  <a16:creationId xmlns:a16="http://schemas.microsoft.com/office/drawing/2014/main" id="{0F4C6D6B-A8E5-F038-3EF5-F2721F8DBA26}"/>
                </a:ext>
              </a:extLst>
            </p:cNvPr>
            <p:cNvGrpSpPr/>
            <p:nvPr/>
          </p:nvGrpSpPr>
          <p:grpSpPr>
            <a:xfrm>
              <a:off x="503161" y="1907766"/>
              <a:ext cx="2196272" cy="663984"/>
              <a:chOff x="4411970" y="4340222"/>
              <a:chExt cx="779468" cy="242682"/>
            </a:xfrm>
          </p:grpSpPr>
          <p:sp>
            <p:nvSpPr>
              <p:cNvPr id="398" name="Google Shape;1777;p80">
                <a:extLst>
                  <a:ext uri="{FF2B5EF4-FFF2-40B4-BE49-F238E27FC236}">
                    <a16:creationId xmlns:a16="http://schemas.microsoft.com/office/drawing/2014/main" id="{B1374E3A-1F8D-DA4D-4984-E54D064E9EAF}"/>
                  </a:ext>
                </a:extLst>
              </p:cNvPr>
              <p:cNvSpPr/>
              <p:nvPr/>
            </p:nvSpPr>
            <p:spPr>
              <a:xfrm>
                <a:off x="4411970" y="4340222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1778;p80">
                <a:extLst>
                  <a:ext uri="{FF2B5EF4-FFF2-40B4-BE49-F238E27FC236}">
                    <a16:creationId xmlns:a16="http://schemas.microsoft.com/office/drawing/2014/main" id="{2B51A32F-20C0-CDEF-E12F-5AC657EE6791}"/>
                  </a:ext>
                </a:extLst>
              </p:cNvPr>
              <p:cNvSpPr/>
              <p:nvPr/>
            </p:nvSpPr>
            <p:spPr>
              <a:xfrm>
                <a:off x="4457032" y="4385284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1779;p80">
                <a:extLst>
                  <a:ext uri="{FF2B5EF4-FFF2-40B4-BE49-F238E27FC236}">
                    <a16:creationId xmlns:a16="http://schemas.microsoft.com/office/drawing/2014/main" id="{AC9463F2-F280-6FC3-A682-BEA86C4B9FE4}"/>
                  </a:ext>
                </a:extLst>
              </p:cNvPr>
              <p:cNvSpPr/>
              <p:nvPr/>
            </p:nvSpPr>
            <p:spPr>
              <a:xfrm>
                <a:off x="4533392" y="4383749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8" name="Google Shape;335;p40">
              <a:extLst>
                <a:ext uri="{FF2B5EF4-FFF2-40B4-BE49-F238E27FC236}">
                  <a16:creationId xmlns:a16="http://schemas.microsoft.com/office/drawing/2014/main" id="{117FBAB1-3127-BFE7-A8F3-CA87CE2B8B1E}"/>
                </a:ext>
              </a:extLst>
            </p:cNvPr>
            <p:cNvSpPr txBox="1">
              <a:spLocks/>
            </p:cNvSpPr>
            <p:nvPr/>
          </p:nvSpPr>
          <p:spPr>
            <a:xfrm>
              <a:off x="630131" y="1974396"/>
              <a:ext cx="430145" cy="453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2E3338"/>
                </a:buClr>
                <a:buSzPts val="2100"/>
                <a:buFont typeface="Syne"/>
                <a:buNone/>
                <a:tabLst/>
                <a:defRPr/>
              </a:pPr>
              <a:r>
                <a:rPr lang="en-US" sz="2800" b="1">
                  <a:solidFill>
                    <a:srgbClr val="3F4853"/>
                  </a:solidFill>
                  <a:latin typeface="Times New Roman"/>
                  <a:cs typeface="Arial"/>
                  <a:sym typeface="Arial"/>
                </a:rPr>
                <a:t>7</a:t>
              </a:r>
              <a:endParaRPr lang="en-US" sz="2800" b="1" i="0" u="none" strike="noStrike" kern="0" cap="none" spc="0" normalizeH="0" baseline="0" noProof="0">
                <a:ln>
                  <a:noFill/>
                </a:ln>
                <a:solidFill>
                  <a:srgbClr val="3F4853"/>
                </a:solidFill>
                <a:effectLst/>
                <a:uLnTx/>
                <a:uFillTx/>
                <a:latin typeface="Times New Roman"/>
                <a:cs typeface="Arial"/>
              </a:endParaRPr>
            </a:p>
          </p:txBody>
        </p:sp>
        <p:sp>
          <p:nvSpPr>
            <p:cNvPr id="434" name="Google Shape;335;p40">
              <a:extLst>
                <a:ext uri="{FF2B5EF4-FFF2-40B4-BE49-F238E27FC236}">
                  <a16:creationId xmlns:a16="http://schemas.microsoft.com/office/drawing/2014/main" id="{823126F5-BDC5-4EC9-76EF-81408BA5F719}"/>
                </a:ext>
              </a:extLst>
            </p:cNvPr>
            <p:cNvSpPr txBox="1">
              <a:spLocks/>
            </p:cNvSpPr>
            <p:nvPr/>
          </p:nvSpPr>
          <p:spPr>
            <a:xfrm>
              <a:off x="1049681" y="2126993"/>
              <a:ext cx="1727194" cy="325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indent="0">
                <a:spcAft>
                  <a:spcPts val="1200"/>
                </a:spcAft>
                <a:defRPr/>
              </a:pPr>
              <a:r>
                <a:rPr lang="en-US">
                  <a:solidFill>
                    <a:srgbClr val="F6EFDC"/>
                  </a:solidFill>
                  <a:latin typeface="Times New Roman"/>
                  <a:cs typeface="Arial"/>
                  <a:sym typeface="Arial"/>
                </a:rPr>
                <a:t>Classification results</a:t>
              </a:r>
              <a:endParaRPr lang="en-US">
                <a:latin typeface="Times New Roman"/>
              </a:endParaRPr>
            </a:p>
          </p:txBody>
        </p:sp>
      </p:grpSp>
      <p:sp>
        <p:nvSpPr>
          <p:cNvPr id="2" name="Google Shape;915;p63">
            <a:extLst>
              <a:ext uri="{FF2B5EF4-FFF2-40B4-BE49-F238E27FC236}">
                <a16:creationId xmlns:a16="http://schemas.microsoft.com/office/drawing/2014/main" id="{B6F8A64A-60E7-2686-83DD-38520E89303A}"/>
              </a:ext>
            </a:extLst>
          </p:cNvPr>
          <p:cNvSpPr/>
          <p:nvPr/>
        </p:nvSpPr>
        <p:spPr>
          <a:xfrm>
            <a:off x="3160021" y="1017500"/>
            <a:ext cx="2823957" cy="2895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defRPr/>
            </a:pPr>
            <a:r>
              <a:rPr lang="it-IT" err="1">
                <a:solidFill>
                  <a:srgbClr val="2E3338"/>
                </a:solidFill>
                <a:latin typeface="Times New Roman"/>
                <a:sym typeface="Syne"/>
              </a:rPr>
              <a:t>Malignancy</a:t>
            </a:r>
            <a:r>
              <a:rPr lang="it-IT">
                <a:solidFill>
                  <a:srgbClr val="2E3338"/>
                </a:solidFill>
                <a:latin typeface="Times New Roman"/>
                <a:sym typeface="Syne"/>
              </a:rPr>
              <a:t> Assesment</a:t>
            </a:r>
            <a:endParaRPr lang="en-US">
              <a:latin typeface="Times New Roman"/>
            </a:endParaRPr>
          </a:p>
        </p:txBody>
      </p:sp>
      <p:sp>
        <p:nvSpPr>
          <p:cNvPr id="3" name="Google Shape;518;p51">
            <a:extLst>
              <a:ext uri="{FF2B5EF4-FFF2-40B4-BE49-F238E27FC236}">
                <a16:creationId xmlns:a16="http://schemas.microsoft.com/office/drawing/2014/main" id="{2EB5866A-D70E-D59C-44F5-46CC6902C3F1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</a:rPr>
              <a:t>21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D0E8C2-133D-70DF-C750-08ADA57F0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80977"/>
              </p:ext>
            </p:extLst>
          </p:nvPr>
        </p:nvGraphicFramePr>
        <p:xfrm>
          <a:off x="1103548" y="2467489"/>
          <a:ext cx="6612885" cy="1219200"/>
        </p:xfrm>
        <a:graphic>
          <a:graphicData uri="http://schemas.openxmlformats.org/drawingml/2006/table">
            <a:tbl>
              <a:tblPr bandRow="1">
                <a:tableStyleId>{03EE3DE0-8CC0-4AA7-A6B0-199ED340D940}</a:tableStyleId>
              </a:tblPr>
              <a:tblGrid>
                <a:gridCol w="1653221">
                  <a:extLst>
                    <a:ext uri="{9D8B030D-6E8A-4147-A177-3AD203B41FA5}">
                      <a16:colId xmlns:a16="http://schemas.microsoft.com/office/drawing/2014/main" val="2794949187"/>
                    </a:ext>
                  </a:extLst>
                </a:gridCol>
                <a:gridCol w="1987826">
                  <a:extLst>
                    <a:ext uri="{9D8B030D-6E8A-4147-A177-3AD203B41FA5}">
                      <a16:colId xmlns:a16="http://schemas.microsoft.com/office/drawing/2014/main" val="2813681851"/>
                    </a:ext>
                  </a:extLst>
                </a:gridCol>
                <a:gridCol w="1666874">
                  <a:extLst>
                    <a:ext uri="{9D8B030D-6E8A-4147-A177-3AD203B41FA5}">
                      <a16:colId xmlns:a16="http://schemas.microsoft.com/office/drawing/2014/main" val="2460113316"/>
                    </a:ext>
                  </a:extLst>
                </a:gridCol>
                <a:gridCol w="1304964">
                  <a:extLst>
                    <a:ext uri="{9D8B030D-6E8A-4147-A177-3AD203B41FA5}">
                      <a16:colId xmlns:a16="http://schemas.microsoft.com/office/drawing/2014/main" val="1616108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>
                          <a:latin typeface="Times New Roman"/>
                        </a:rPr>
                        <a:t>Feature Group</a:t>
                      </a:r>
                      <a:endParaRPr lang="en-GB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>
                          <a:latin typeface="Times New Roman"/>
                        </a:rPr>
                        <a:t>Top Model</a:t>
                      </a:r>
                      <a:endParaRPr lang="en-GB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>
                          <a:latin typeface="Times New Roman"/>
                        </a:rPr>
                        <a:t>Balanced Accuracy</a:t>
                      </a:r>
                      <a:endParaRPr lang="en-GB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>
                          <a:latin typeface="Times New Roman"/>
                        </a:rPr>
                        <a:t>AUC</a:t>
                      </a:r>
                      <a:endParaRPr lang="en-GB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653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>
                          <a:latin typeface="Times New Roman"/>
                        </a:rPr>
                        <a:t>Shape-only (3)</a:t>
                      </a:r>
                      <a:endParaRPr lang="en-GB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>
                          <a:latin typeface="Times New Roman"/>
                        </a:rPr>
                        <a:t>Logistic Regression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>
                          <a:latin typeface="Times New Roman"/>
                        </a:rPr>
                        <a:t>80.0%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>
                          <a:latin typeface="Times New Roman"/>
                        </a:rPr>
                        <a:t>0.839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563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>
                          <a:latin typeface="Times New Roman"/>
                        </a:rPr>
                        <a:t>Non-shape (76)</a:t>
                      </a:r>
                      <a:endParaRPr lang="en-GB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err="1">
                          <a:latin typeface="Times New Roman"/>
                        </a:rPr>
                        <a:t>Adaboost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>
                          <a:latin typeface="Times New Roman"/>
                        </a:rPr>
                        <a:t>78.3%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>
                          <a:latin typeface="Times New Roman"/>
                        </a:rPr>
                        <a:t>0.807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57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>
                          <a:latin typeface="Times New Roman"/>
                        </a:rPr>
                        <a:t>All (79)</a:t>
                      </a:r>
                      <a:endParaRPr lang="en-GB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>
                          <a:latin typeface="Times New Roman"/>
                        </a:rPr>
                        <a:t>Random Forest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>
                          <a:latin typeface="Times New Roman"/>
                        </a:rPr>
                        <a:t>79.2%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>
                          <a:latin typeface="Times New Roman"/>
                        </a:rPr>
                        <a:t>0.831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73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93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D6C2C8F4-B1EE-812E-A15C-43F16B40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5732736E-ECDE-AFEF-282E-D4F5D8F971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>
                <a:latin typeface="Times New Roman"/>
              </a:rPr>
              <a:t>Nodule Classification</a:t>
            </a:r>
            <a:endParaRPr lang="en-US" b="1">
              <a:latin typeface="Times New Roman"/>
            </a:endParaRPr>
          </a:p>
        </p:txBody>
      </p: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AF91F150-931C-DA4A-D337-B52BB392579C}"/>
              </a:ext>
            </a:extLst>
          </p:cNvPr>
          <p:cNvGrpSpPr/>
          <p:nvPr/>
        </p:nvGrpSpPr>
        <p:grpSpPr>
          <a:xfrm>
            <a:off x="248437" y="1283554"/>
            <a:ext cx="4164730" cy="625372"/>
            <a:chOff x="503161" y="1907766"/>
            <a:chExt cx="2273714" cy="663984"/>
          </a:xfrm>
        </p:grpSpPr>
        <p:grpSp>
          <p:nvGrpSpPr>
            <p:cNvPr id="397" name="Google Shape;1776;p80">
              <a:extLst>
                <a:ext uri="{FF2B5EF4-FFF2-40B4-BE49-F238E27FC236}">
                  <a16:creationId xmlns:a16="http://schemas.microsoft.com/office/drawing/2014/main" id="{9FE9BB38-76D7-C753-EB66-83D90ACED6B9}"/>
                </a:ext>
              </a:extLst>
            </p:cNvPr>
            <p:cNvGrpSpPr/>
            <p:nvPr/>
          </p:nvGrpSpPr>
          <p:grpSpPr>
            <a:xfrm>
              <a:off x="503161" y="1907766"/>
              <a:ext cx="2196272" cy="663984"/>
              <a:chOff x="4411970" y="4340222"/>
              <a:chExt cx="779468" cy="242682"/>
            </a:xfrm>
          </p:grpSpPr>
          <p:sp>
            <p:nvSpPr>
              <p:cNvPr id="398" name="Google Shape;1777;p80">
                <a:extLst>
                  <a:ext uri="{FF2B5EF4-FFF2-40B4-BE49-F238E27FC236}">
                    <a16:creationId xmlns:a16="http://schemas.microsoft.com/office/drawing/2014/main" id="{7F5F02FE-A4CF-E84B-DA7E-AF2D46725686}"/>
                  </a:ext>
                </a:extLst>
              </p:cNvPr>
              <p:cNvSpPr/>
              <p:nvPr/>
            </p:nvSpPr>
            <p:spPr>
              <a:xfrm>
                <a:off x="4411970" y="4340222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1778;p80">
                <a:extLst>
                  <a:ext uri="{FF2B5EF4-FFF2-40B4-BE49-F238E27FC236}">
                    <a16:creationId xmlns:a16="http://schemas.microsoft.com/office/drawing/2014/main" id="{6071A91E-CE3F-3427-53D7-0519D0AB478D}"/>
                  </a:ext>
                </a:extLst>
              </p:cNvPr>
              <p:cNvSpPr/>
              <p:nvPr/>
            </p:nvSpPr>
            <p:spPr>
              <a:xfrm>
                <a:off x="4457032" y="4385284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1779;p80">
                <a:extLst>
                  <a:ext uri="{FF2B5EF4-FFF2-40B4-BE49-F238E27FC236}">
                    <a16:creationId xmlns:a16="http://schemas.microsoft.com/office/drawing/2014/main" id="{8BF49EB2-655E-213A-8868-B28D252F8EC2}"/>
                  </a:ext>
                </a:extLst>
              </p:cNvPr>
              <p:cNvSpPr/>
              <p:nvPr/>
            </p:nvSpPr>
            <p:spPr>
              <a:xfrm>
                <a:off x="4533392" y="4383749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8" name="Google Shape;335;p40">
              <a:extLst>
                <a:ext uri="{FF2B5EF4-FFF2-40B4-BE49-F238E27FC236}">
                  <a16:creationId xmlns:a16="http://schemas.microsoft.com/office/drawing/2014/main" id="{56E494C6-2D34-D420-EFA5-07261710B669}"/>
                </a:ext>
              </a:extLst>
            </p:cNvPr>
            <p:cNvSpPr txBox="1">
              <a:spLocks/>
            </p:cNvSpPr>
            <p:nvPr/>
          </p:nvSpPr>
          <p:spPr>
            <a:xfrm>
              <a:off x="630131" y="1974396"/>
              <a:ext cx="430145" cy="453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2E3338"/>
                </a:buClr>
                <a:buSzPts val="2100"/>
                <a:buFont typeface="Syne"/>
                <a:buNone/>
                <a:tabLst/>
                <a:defRPr/>
              </a:pPr>
              <a:r>
                <a:rPr lang="en-US" sz="2800" b="1">
                  <a:solidFill>
                    <a:srgbClr val="3F4853"/>
                  </a:solidFill>
                  <a:latin typeface="Times New Roman"/>
                  <a:cs typeface="Arial"/>
                  <a:sym typeface="Arial"/>
                </a:rPr>
                <a:t>7</a:t>
              </a:r>
              <a:endParaRPr lang="en-US" sz="2800" b="1" i="0" u="none" strike="noStrike" kern="0" cap="none" spc="0" normalizeH="0" baseline="0" noProof="0">
                <a:ln>
                  <a:noFill/>
                </a:ln>
                <a:solidFill>
                  <a:srgbClr val="3F4853"/>
                </a:solidFill>
                <a:effectLst/>
                <a:uLnTx/>
                <a:uFillTx/>
                <a:latin typeface="Times New Roman"/>
                <a:cs typeface="Arial"/>
              </a:endParaRPr>
            </a:p>
          </p:txBody>
        </p:sp>
        <p:sp>
          <p:nvSpPr>
            <p:cNvPr id="434" name="Google Shape;335;p40">
              <a:extLst>
                <a:ext uri="{FF2B5EF4-FFF2-40B4-BE49-F238E27FC236}">
                  <a16:creationId xmlns:a16="http://schemas.microsoft.com/office/drawing/2014/main" id="{5B91F784-81E0-DE16-F805-7DEC14F71105}"/>
                </a:ext>
              </a:extLst>
            </p:cNvPr>
            <p:cNvSpPr txBox="1">
              <a:spLocks/>
            </p:cNvSpPr>
            <p:nvPr/>
          </p:nvSpPr>
          <p:spPr>
            <a:xfrm>
              <a:off x="1049681" y="2126993"/>
              <a:ext cx="1727194" cy="325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16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yne"/>
                <a:buNone/>
                <a:defRPr sz="2100" b="0" i="0" u="none" strike="noStrike" cap="none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defRPr>
              </a:lvl9pPr>
            </a:lstStyle>
            <a:p>
              <a:pPr marL="0" indent="0">
                <a:spcAft>
                  <a:spcPts val="1200"/>
                </a:spcAft>
                <a:defRPr/>
              </a:pPr>
              <a:r>
                <a:rPr lang="en-US" dirty="0">
                  <a:solidFill>
                    <a:srgbClr val="F6EFDC"/>
                  </a:solidFill>
                  <a:latin typeface="Times New Roman"/>
                  <a:cs typeface="Arial"/>
                  <a:sym typeface="Arial"/>
                </a:rPr>
                <a:t>Classification Comparision</a:t>
              </a:r>
              <a:endParaRPr lang="en-US" dirty="0">
                <a:latin typeface="Times New Roman"/>
              </a:endParaRPr>
            </a:p>
          </p:txBody>
        </p:sp>
      </p:grpSp>
      <p:sp>
        <p:nvSpPr>
          <p:cNvPr id="2" name="Google Shape;915;p63">
            <a:extLst>
              <a:ext uri="{FF2B5EF4-FFF2-40B4-BE49-F238E27FC236}">
                <a16:creationId xmlns:a16="http://schemas.microsoft.com/office/drawing/2014/main" id="{5BCA6E80-4195-619D-4121-5D001AE02961}"/>
              </a:ext>
            </a:extLst>
          </p:cNvPr>
          <p:cNvSpPr/>
          <p:nvPr/>
        </p:nvSpPr>
        <p:spPr>
          <a:xfrm>
            <a:off x="3160021" y="1017500"/>
            <a:ext cx="2823957" cy="2895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defRPr/>
            </a:pPr>
            <a:r>
              <a:rPr lang="it-IT" err="1">
                <a:solidFill>
                  <a:srgbClr val="2E3338"/>
                </a:solidFill>
                <a:latin typeface="Times New Roman"/>
                <a:sym typeface="Syne"/>
              </a:rPr>
              <a:t>Malignancy</a:t>
            </a:r>
            <a:r>
              <a:rPr lang="it-IT">
                <a:solidFill>
                  <a:srgbClr val="2E3338"/>
                </a:solidFill>
                <a:latin typeface="Times New Roman"/>
                <a:sym typeface="Syne"/>
              </a:rPr>
              <a:t> Assesment</a:t>
            </a:r>
            <a:endParaRPr lang="en-US">
              <a:latin typeface="Times New Roman"/>
            </a:endParaRPr>
          </a:p>
        </p:txBody>
      </p:sp>
      <p:sp>
        <p:nvSpPr>
          <p:cNvPr id="3" name="Google Shape;518;p51">
            <a:extLst>
              <a:ext uri="{FF2B5EF4-FFF2-40B4-BE49-F238E27FC236}">
                <a16:creationId xmlns:a16="http://schemas.microsoft.com/office/drawing/2014/main" id="{2BEA14EE-3B0C-4AB3-AB7B-91AFFA0658C9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</a:rPr>
              <a:t>22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26357E-55CA-2332-C469-0757E12DF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890301"/>
              </p:ext>
            </p:extLst>
          </p:nvPr>
        </p:nvGraphicFramePr>
        <p:xfrm>
          <a:off x="571500" y="2130511"/>
          <a:ext cx="8004872" cy="2133600"/>
        </p:xfrm>
        <a:graphic>
          <a:graphicData uri="http://schemas.openxmlformats.org/drawingml/2006/table">
            <a:tbl>
              <a:tblPr bandRow="1">
                <a:tableStyleId>{03EE3DE0-8CC0-4AA7-A6B0-199ED340D940}</a:tableStyleId>
              </a:tblPr>
              <a:tblGrid>
                <a:gridCol w="2360543">
                  <a:extLst>
                    <a:ext uri="{9D8B030D-6E8A-4147-A177-3AD203B41FA5}">
                      <a16:colId xmlns:a16="http://schemas.microsoft.com/office/drawing/2014/main" val="408933553"/>
                    </a:ext>
                  </a:extLst>
                </a:gridCol>
                <a:gridCol w="2436055">
                  <a:extLst>
                    <a:ext uri="{9D8B030D-6E8A-4147-A177-3AD203B41FA5}">
                      <a16:colId xmlns:a16="http://schemas.microsoft.com/office/drawing/2014/main" val="1759226528"/>
                    </a:ext>
                  </a:extLst>
                </a:gridCol>
                <a:gridCol w="1773445">
                  <a:extLst>
                    <a:ext uri="{9D8B030D-6E8A-4147-A177-3AD203B41FA5}">
                      <a16:colId xmlns:a16="http://schemas.microsoft.com/office/drawing/2014/main" val="2944013149"/>
                    </a:ext>
                  </a:extLst>
                </a:gridCol>
                <a:gridCol w="1434829">
                  <a:extLst>
                    <a:ext uri="{9D8B030D-6E8A-4147-A177-3AD203B41FA5}">
                      <a16:colId xmlns:a16="http://schemas.microsoft.com/office/drawing/2014/main" val="3874440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 dirty="0">
                          <a:latin typeface="Times New Roman"/>
                        </a:rPr>
                        <a:t>Feature Group</a:t>
                      </a:r>
                      <a:endParaRPr lang="en-GB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 dirty="0">
                          <a:latin typeface="Times New Roman"/>
                        </a:rPr>
                        <a:t>Study</a:t>
                      </a:r>
                      <a:endParaRPr lang="en-GB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 dirty="0">
                          <a:latin typeface="Times New Roman"/>
                        </a:rPr>
                        <a:t>Balanced Accuracy</a:t>
                      </a:r>
                      <a:endParaRPr lang="en-GB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 dirty="0">
                          <a:latin typeface="Times New Roman"/>
                        </a:rPr>
                        <a:t>AUC</a:t>
                      </a:r>
                      <a:endParaRPr lang="en-GB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71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 dirty="0">
                          <a:latin typeface="Times New Roman"/>
                        </a:rPr>
                        <a:t>Shape-only (3)</a:t>
                      </a:r>
                      <a:endParaRPr lang="en-GB" dirty="0">
                        <a:latin typeface="Times New Roman"/>
                      </a:endParaRP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This Study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80.0%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0.839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214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dirty="0">
                        <a:latin typeface="Times New Roman"/>
                      </a:endParaRP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Liu et al*.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80.5%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0.874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636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 dirty="0">
                          <a:latin typeface="Times New Roman"/>
                        </a:rPr>
                        <a:t>Non-shape (76)</a:t>
                      </a:r>
                      <a:endParaRPr lang="en-GB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This Study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78.3%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0.807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151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Liu et al.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66.4%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0.822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538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1" dirty="0">
                          <a:latin typeface="Times New Roman"/>
                        </a:rPr>
                        <a:t>All features (79)</a:t>
                      </a:r>
                      <a:endParaRPr lang="en-GB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This Study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79.2%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0.831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658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Liu et al.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76.9%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latin typeface="Times New Roman"/>
                        </a:rPr>
                        <a:t>0.865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6979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0E2167-6ACD-E970-E39C-54FAA73BF2CC}"/>
              </a:ext>
            </a:extLst>
          </p:cNvPr>
          <p:cNvSpPr txBox="1"/>
          <p:nvPr/>
        </p:nvSpPr>
        <p:spPr>
          <a:xfrm>
            <a:off x="568227" y="4616187"/>
            <a:ext cx="641161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50" dirty="0">
                <a:latin typeface="Times New Roman"/>
              </a:rPr>
              <a:t>*Liu, J., Corti, A., Corino, V. D. A., &amp; Mainardi, L. (2020). </a:t>
            </a:r>
            <a:r>
              <a:rPr lang="en-GB" sz="1050" i="1" dirty="0">
                <a:latin typeface="Times New Roman"/>
              </a:rPr>
              <a:t>Lung nodule classification using radiomics model trained on degraded SDCT images</a:t>
            </a:r>
            <a:r>
              <a:rPr lang="en-GB" sz="1050" dirty="0">
                <a:latin typeface="Times New Roman"/>
              </a:rPr>
              <a:t>.</a:t>
            </a:r>
            <a:endParaRPr lang="en-US" sz="105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502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e 16">
            <a:extLst>
              <a:ext uri="{FF2B5EF4-FFF2-40B4-BE49-F238E27FC236}">
                <a16:creationId xmlns:a16="http://schemas.microsoft.com/office/drawing/2014/main" id="{C794854D-A103-B8AF-5F04-7F18ADCF89FD}"/>
              </a:ext>
            </a:extLst>
          </p:cNvPr>
          <p:cNvSpPr/>
          <p:nvPr/>
        </p:nvSpPr>
        <p:spPr>
          <a:xfrm>
            <a:off x="1739111" y="1552998"/>
            <a:ext cx="485575" cy="46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/>
              <a:cs typeface="Times New Roman"/>
            </a:endParaRPr>
          </a:p>
        </p:txBody>
      </p:sp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69D88647-37F9-E050-FA82-B80A54EEB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268" y="469500"/>
            <a:ext cx="8931965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chemeClr val="dk2"/>
                </a:solidFill>
                <a:latin typeface="Times New Roman"/>
                <a:cs typeface="Times New Roman"/>
                <a:sym typeface="Commissioner ExtraBold"/>
              </a:rPr>
              <a:t>LIMITATIONS &amp; IMPROVEMENTS</a:t>
            </a:r>
            <a:endParaRPr sz="3600" b="1">
              <a:solidFill>
                <a:schemeClr val="dk2"/>
              </a:solidFill>
              <a:latin typeface="Times New Roman"/>
              <a:cs typeface="Times New Roman"/>
              <a:sym typeface="Commissioner ExtraBold"/>
            </a:endParaRPr>
          </a:p>
        </p:txBody>
      </p:sp>
      <p:sp>
        <p:nvSpPr>
          <p:cNvPr id="8" name="Google Shape;439;p48">
            <a:extLst>
              <a:ext uri="{FF2B5EF4-FFF2-40B4-BE49-F238E27FC236}">
                <a16:creationId xmlns:a16="http://schemas.microsoft.com/office/drawing/2014/main" id="{BCBE8023-3F5E-9404-21A2-512B1F87AD25}"/>
              </a:ext>
            </a:extLst>
          </p:cNvPr>
          <p:cNvSpPr txBox="1">
            <a:spLocks/>
          </p:cNvSpPr>
          <p:nvPr/>
        </p:nvSpPr>
        <p:spPr>
          <a:xfrm>
            <a:off x="2281219" y="1552813"/>
            <a:ext cx="3350272" cy="7193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US" sz="1600" dirty="0">
                <a:solidFill>
                  <a:srgbClr val="3F4853"/>
                </a:solidFill>
                <a:latin typeface="Times New Roman"/>
                <a:cs typeface="Times New Roman"/>
              </a:rPr>
              <a:t>Enhance Simulation with GANs &amp; Physical parameters related to device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Google Shape;439;p48">
            <a:extLst>
              <a:ext uri="{FF2B5EF4-FFF2-40B4-BE49-F238E27FC236}">
                <a16:creationId xmlns:a16="http://schemas.microsoft.com/office/drawing/2014/main" id="{32FD7202-8D84-CF4A-4DBE-CB7234AD86A9}"/>
              </a:ext>
            </a:extLst>
          </p:cNvPr>
          <p:cNvSpPr txBox="1">
            <a:spLocks/>
          </p:cNvSpPr>
          <p:nvPr/>
        </p:nvSpPr>
        <p:spPr>
          <a:xfrm>
            <a:off x="2030028" y="3755882"/>
            <a:ext cx="3608285" cy="4568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US" sz="1600" dirty="0">
                <a:solidFill>
                  <a:srgbClr val="3F4853"/>
                </a:solidFill>
                <a:latin typeface="Times New Roman"/>
                <a:cs typeface="Times New Roman"/>
              </a:rPr>
              <a:t>Move Toward End-to-End Learning</a:t>
            </a:r>
          </a:p>
        </p:txBody>
      </p:sp>
      <p:sp>
        <p:nvSpPr>
          <p:cNvPr id="28" name="Google Shape;439;p48">
            <a:extLst>
              <a:ext uri="{FF2B5EF4-FFF2-40B4-BE49-F238E27FC236}">
                <a16:creationId xmlns:a16="http://schemas.microsoft.com/office/drawing/2014/main" id="{D0A89B2D-F6C1-C04A-639B-B6C77671461E}"/>
              </a:ext>
            </a:extLst>
          </p:cNvPr>
          <p:cNvSpPr txBox="1">
            <a:spLocks/>
          </p:cNvSpPr>
          <p:nvPr/>
        </p:nvSpPr>
        <p:spPr>
          <a:xfrm>
            <a:off x="2717943" y="2751894"/>
            <a:ext cx="1991559" cy="3409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US" sz="1600" dirty="0">
                <a:solidFill>
                  <a:srgbClr val="3F4853"/>
                </a:solidFill>
                <a:latin typeface="Times New Roman"/>
                <a:cs typeface="Times New Roman"/>
              </a:rPr>
              <a:t>Increase sample size</a:t>
            </a:r>
            <a:endParaRPr lang="en-US" dirty="0"/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C19D56FC-C000-2DA8-E3B3-A5FAD0570258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  <a:cs typeface="Times New Roman"/>
              </a:rPr>
              <a:t>23</a:t>
            </a:r>
          </a:p>
        </p:txBody>
      </p:sp>
      <p:sp>
        <p:nvSpPr>
          <p:cNvPr id="35" name="Ovale 16">
            <a:extLst>
              <a:ext uri="{FF2B5EF4-FFF2-40B4-BE49-F238E27FC236}">
                <a16:creationId xmlns:a16="http://schemas.microsoft.com/office/drawing/2014/main" id="{BF5B2CC0-540A-0E85-498F-6B296D4A36FD}"/>
              </a:ext>
            </a:extLst>
          </p:cNvPr>
          <p:cNvSpPr/>
          <p:nvPr/>
        </p:nvSpPr>
        <p:spPr>
          <a:xfrm>
            <a:off x="1739111" y="2626491"/>
            <a:ext cx="485575" cy="46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/>
              <a:cs typeface="Times New Roman"/>
            </a:endParaRPr>
          </a:p>
        </p:txBody>
      </p:sp>
      <p:sp>
        <p:nvSpPr>
          <p:cNvPr id="36" name="Ovale 16">
            <a:extLst>
              <a:ext uri="{FF2B5EF4-FFF2-40B4-BE49-F238E27FC236}">
                <a16:creationId xmlns:a16="http://schemas.microsoft.com/office/drawing/2014/main" id="{F77FD7DA-DE37-B450-C2EE-88D36D4427A2}"/>
              </a:ext>
            </a:extLst>
          </p:cNvPr>
          <p:cNvSpPr/>
          <p:nvPr/>
        </p:nvSpPr>
        <p:spPr>
          <a:xfrm>
            <a:off x="1739110" y="3645923"/>
            <a:ext cx="485575" cy="46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/>
              <a:cs typeface="Times New Roman"/>
            </a:endParaRPr>
          </a:p>
        </p:txBody>
      </p:sp>
      <p:pic>
        <p:nvPicPr>
          <p:cNvPr id="37" name="Picture 36" descr="A hand pointing at a screen&#10;&#10;AI-generated content may be incorrect.">
            <a:extLst>
              <a:ext uri="{FF2B5EF4-FFF2-40B4-BE49-F238E27FC236}">
                <a16:creationId xmlns:a16="http://schemas.microsoft.com/office/drawing/2014/main" id="{507067EB-034A-7437-C98E-8D35124DC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304" y="2473410"/>
            <a:ext cx="799070" cy="7836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0B4DF29-31C1-5218-0FA9-37055608F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304" y="3423336"/>
            <a:ext cx="914914" cy="899469"/>
          </a:xfrm>
          <a:prstGeom prst="rect">
            <a:avLst/>
          </a:prstGeom>
        </p:spPr>
      </p:pic>
      <p:pic>
        <p:nvPicPr>
          <p:cNvPr id="39" name="Picture 38" descr="A computer screen with a cube on it&#10;&#10;AI-generated content may be incorrect.">
            <a:extLst>
              <a:ext uri="{FF2B5EF4-FFF2-40B4-BE49-F238E27FC236}">
                <a16:creationId xmlns:a16="http://schemas.microsoft.com/office/drawing/2014/main" id="{2B2D4A61-6B0C-0D9E-D2E9-19D68000C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242" y="1284073"/>
            <a:ext cx="914914" cy="8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49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02D6F982-929B-F03C-5E3F-181CBCD8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e 16">
            <a:extLst>
              <a:ext uri="{FF2B5EF4-FFF2-40B4-BE49-F238E27FC236}">
                <a16:creationId xmlns:a16="http://schemas.microsoft.com/office/drawing/2014/main" id="{E07A0599-A384-9EB2-5153-A6CC3FB90187}"/>
              </a:ext>
            </a:extLst>
          </p:cNvPr>
          <p:cNvSpPr/>
          <p:nvPr/>
        </p:nvSpPr>
        <p:spPr>
          <a:xfrm>
            <a:off x="1076502" y="1702085"/>
            <a:ext cx="485575" cy="46240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/>
              <a:cs typeface="Times New Roman"/>
            </a:endParaRPr>
          </a:p>
        </p:txBody>
      </p:sp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1CDF8F29-7A67-FA15-73FB-CB3EBF713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268" y="469500"/>
            <a:ext cx="8931965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b="1" dirty="0">
                <a:latin typeface="Times New Roman"/>
              </a:rPr>
              <a:t>Conclusion</a:t>
            </a:r>
            <a:endParaRPr lang="en-US" sz="4000" b="1">
              <a:latin typeface="Times New Roman"/>
            </a:endParaRPr>
          </a:p>
        </p:txBody>
      </p:sp>
      <p:sp>
        <p:nvSpPr>
          <p:cNvPr id="8" name="Google Shape;439;p48">
            <a:extLst>
              <a:ext uri="{FF2B5EF4-FFF2-40B4-BE49-F238E27FC236}">
                <a16:creationId xmlns:a16="http://schemas.microsoft.com/office/drawing/2014/main" id="{A58EA6C0-0366-07CA-5E5C-618724781E4D}"/>
              </a:ext>
            </a:extLst>
          </p:cNvPr>
          <p:cNvSpPr txBox="1">
            <a:spLocks/>
          </p:cNvSpPr>
          <p:nvPr/>
        </p:nvSpPr>
        <p:spPr>
          <a:xfrm>
            <a:off x="1621031" y="1697714"/>
            <a:ext cx="6473836" cy="12276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US" sz="1600" dirty="0">
                <a:latin typeface="Times New Roman"/>
              </a:rPr>
              <a:t>Developed attention-enhanced U-net for LDCT simulation, achieving PSNR 32.02 dB and SSIM 0.9311, enhancing safe lung cancer detection.</a:t>
            </a:r>
          </a:p>
          <a:p>
            <a:pPr algn="ctr">
              <a:defRPr/>
            </a:pPr>
            <a:endParaRPr lang="en-US" sz="1600" dirty="0"/>
          </a:p>
        </p:txBody>
      </p:sp>
      <p:sp>
        <p:nvSpPr>
          <p:cNvPr id="28" name="Google Shape;439;p48">
            <a:extLst>
              <a:ext uri="{FF2B5EF4-FFF2-40B4-BE49-F238E27FC236}">
                <a16:creationId xmlns:a16="http://schemas.microsoft.com/office/drawing/2014/main" id="{FACC76CF-7721-7807-E747-CFE3E2D5EB3F}"/>
              </a:ext>
            </a:extLst>
          </p:cNvPr>
          <p:cNvSpPr txBox="1">
            <a:spLocks/>
          </p:cNvSpPr>
          <p:nvPr/>
        </p:nvSpPr>
        <p:spPr>
          <a:xfrm>
            <a:off x="1629900" y="2731635"/>
            <a:ext cx="6141145" cy="4892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US" sz="1600">
                <a:latin typeface="Times New Roman"/>
              </a:rPr>
              <a:t>Refined radiomic features enable nodule classification with up to 80% accuracy, reducing radiation risks and improving early diagnosis.</a:t>
            </a:r>
            <a:endParaRPr lang="en-US">
              <a:latin typeface="Times New Roman"/>
            </a:endParaRPr>
          </a:p>
          <a:p>
            <a:pPr algn="ctr">
              <a:defRPr/>
            </a:pPr>
            <a:endParaRPr lang="en-US" sz="1600" dirty="0">
              <a:solidFill>
                <a:srgbClr val="3F4853"/>
              </a:solidFill>
              <a:latin typeface="Times New Roman"/>
              <a:cs typeface="Times New Roman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FA11890D-1ECC-7CB6-0A32-A62CAF8C8A97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  <a:cs typeface="Times New Roman"/>
              </a:rPr>
              <a:t>24</a:t>
            </a:r>
          </a:p>
        </p:txBody>
      </p:sp>
      <p:sp>
        <p:nvSpPr>
          <p:cNvPr id="35" name="Ovale 16">
            <a:extLst>
              <a:ext uri="{FF2B5EF4-FFF2-40B4-BE49-F238E27FC236}">
                <a16:creationId xmlns:a16="http://schemas.microsoft.com/office/drawing/2014/main" id="{CCC545D0-5F1E-889F-55E5-7E128F674C4F}"/>
              </a:ext>
            </a:extLst>
          </p:cNvPr>
          <p:cNvSpPr/>
          <p:nvPr/>
        </p:nvSpPr>
        <p:spPr>
          <a:xfrm>
            <a:off x="1084785" y="2734165"/>
            <a:ext cx="485575" cy="46240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175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ctrTitle"/>
          </p:nvPr>
        </p:nvSpPr>
        <p:spPr>
          <a:xfrm>
            <a:off x="241068" y="2291763"/>
            <a:ext cx="8661862" cy="19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latin typeface="Times New Roman"/>
                <a:cs typeface="Times New Roman"/>
              </a:rPr>
              <a:t>Thank you for your attention</a:t>
            </a:r>
            <a:endParaRPr lang="it-IT" sz="4500">
              <a:latin typeface="Times New Roman"/>
              <a:cs typeface="Times New Roman"/>
            </a:endParaRPr>
          </a:p>
        </p:txBody>
      </p:sp>
      <p:pic>
        <p:nvPicPr>
          <p:cNvPr id="4" name="Immagine 3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70CDBA33-17B1-DCE3-2DA4-562EB005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73" y="156261"/>
            <a:ext cx="1122053" cy="82464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E2E380-4CE3-CF16-63CF-68AE6E018E1C}"/>
              </a:ext>
            </a:extLst>
          </p:cNvPr>
          <p:cNvSpPr txBox="1"/>
          <p:nvPr/>
        </p:nvSpPr>
        <p:spPr>
          <a:xfrm>
            <a:off x="3153766" y="4881458"/>
            <a:ext cx="284118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rtl="0" fontAlgn="base"/>
            <a:r>
              <a:rPr lang="it-IT" sz="1100" dirty="0">
                <a:solidFill>
                  <a:srgbClr val="3F4853"/>
                </a:solidFill>
                <a:latin typeface="Times New Roman"/>
                <a:cs typeface="Times New Roman"/>
                <a:sym typeface="Syne"/>
              </a:rPr>
              <a:t>Milan, 22/07/2025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B5AA44-84CA-D1CF-24AC-D58396028AE7}"/>
              </a:ext>
            </a:extLst>
          </p:cNvPr>
          <p:cNvSpPr txBox="1"/>
          <p:nvPr/>
        </p:nvSpPr>
        <p:spPr>
          <a:xfrm>
            <a:off x="3564319" y="3330655"/>
            <a:ext cx="2239328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 rtl="0" fontAlgn="base"/>
            <a:endParaRPr lang="it-IT">
              <a:solidFill>
                <a:srgbClr val="3F4853"/>
              </a:solidFill>
              <a:latin typeface="Times New Roman"/>
              <a:cs typeface="Times New Roman"/>
            </a:endParaRPr>
          </a:p>
          <a:p>
            <a:pPr algn="ctr" fontAlgn="base"/>
            <a:r>
              <a:rPr lang="it-IT" sz="1800" dirty="0">
                <a:solidFill>
                  <a:srgbClr val="3F4853"/>
                </a:solidFill>
                <a:latin typeface="Times New Roman"/>
                <a:cs typeface="Times New Roman"/>
                <a:sym typeface="Syne"/>
              </a:rPr>
              <a:t>Reza </a:t>
            </a:r>
            <a:r>
              <a:rPr lang="it-IT" sz="1800" dirty="0" err="1">
                <a:solidFill>
                  <a:srgbClr val="3F4853"/>
                </a:solidFill>
                <a:latin typeface="Times New Roman"/>
                <a:cs typeface="Times New Roman"/>
                <a:sym typeface="Syne"/>
              </a:rPr>
              <a:t>Gonabadi</a:t>
            </a:r>
            <a:r>
              <a:rPr lang="it-IT" sz="1800" dirty="0">
                <a:solidFill>
                  <a:srgbClr val="3F4853"/>
                </a:solidFill>
                <a:latin typeface="Times New Roman"/>
                <a:cs typeface="Times New Roman"/>
                <a:sym typeface="Syne"/>
              </a:rPr>
              <a:t>	</a:t>
            </a:r>
            <a:endParaRPr lang="it-IT" sz="1800" dirty="0">
              <a:solidFill>
                <a:srgbClr val="3F4853"/>
              </a:solidFill>
              <a:latin typeface="Times New Roman"/>
              <a:cs typeface="Times New Roman"/>
            </a:endParaRPr>
          </a:p>
          <a:p>
            <a:pPr algn="l" rtl="0" fontAlgn="base"/>
            <a:endParaRPr lang="it-IT">
              <a:solidFill>
                <a:srgbClr val="3F4853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311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D49F792C-DDBC-7D9B-6979-F0EF710E1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FA29B869-A299-00C6-BB0A-FC0A455E4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 dirty="0">
                <a:latin typeface="Times New Roman"/>
              </a:rPr>
              <a:t>Motivations &amp; Problems</a:t>
            </a:r>
            <a:endParaRPr lang="en-US" sz="3600" b="1" dirty="0">
              <a:latin typeface="Times New Roman"/>
            </a:endParaRPr>
          </a:p>
        </p:txBody>
      </p:sp>
      <p:sp>
        <p:nvSpPr>
          <p:cNvPr id="26" name="Google Shape;422;p47">
            <a:extLst>
              <a:ext uri="{FF2B5EF4-FFF2-40B4-BE49-F238E27FC236}">
                <a16:creationId xmlns:a16="http://schemas.microsoft.com/office/drawing/2014/main" id="{E552549F-02F7-572F-6794-C990457E696E}"/>
              </a:ext>
            </a:extLst>
          </p:cNvPr>
          <p:cNvSpPr/>
          <p:nvPr/>
        </p:nvSpPr>
        <p:spPr>
          <a:xfrm>
            <a:off x="1005458" y="1764962"/>
            <a:ext cx="2954009" cy="12502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23;p47">
            <a:extLst>
              <a:ext uri="{FF2B5EF4-FFF2-40B4-BE49-F238E27FC236}">
                <a16:creationId xmlns:a16="http://schemas.microsoft.com/office/drawing/2014/main" id="{589FDC28-8489-356A-B596-3862D4FE7E5A}"/>
              </a:ext>
            </a:extLst>
          </p:cNvPr>
          <p:cNvSpPr txBox="1">
            <a:spLocks/>
          </p:cNvSpPr>
          <p:nvPr/>
        </p:nvSpPr>
        <p:spPr>
          <a:xfrm>
            <a:off x="1264740" y="1881189"/>
            <a:ext cx="2432963" cy="100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sz="1600">
                <a:solidFill>
                  <a:srgbClr val="3F4853"/>
                </a:solidFill>
                <a:latin typeface="Times New Roman"/>
              </a:rPr>
              <a:t>Radiation risks of full-dose CT (FDCT)</a:t>
            </a:r>
            <a:endParaRPr lang="en-US">
              <a:latin typeface="Times New Roman"/>
            </a:endParaRPr>
          </a:p>
        </p:txBody>
      </p:sp>
      <p:sp>
        <p:nvSpPr>
          <p:cNvPr id="37" name="Google Shape;412;p47">
            <a:extLst>
              <a:ext uri="{FF2B5EF4-FFF2-40B4-BE49-F238E27FC236}">
                <a16:creationId xmlns:a16="http://schemas.microsoft.com/office/drawing/2014/main" id="{4AA96915-1127-5EA5-CEE9-4A14FDB6E20C}"/>
              </a:ext>
            </a:extLst>
          </p:cNvPr>
          <p:cNvSpPr/>
          <p:nvPr/>
        </p:nvSpPr>
        <p:spPr>
          <a:xfrm>
            <a:off x="3837595" y="2564421"/>
            <a:ext cx="648387" cy="598853"/>
          </a:xfrm>
          <a:custGeom>
            <a:avLst/>
            <a:gdLst/>
            <a:ahLst/>
            <a:cxnLst/>
            <a:rect l="l" t="t" r="r" b="b"/>
            <a:pathLst>
              <a:path w="25492" h="25492" extrusionOk="0">
                <a:moveTo>
                  <a:pt x="25491" y="0"/>
                </a:moveTo>
                <a:cubicBezTo>
                  <a:pt x="24896" y="48"/>
                  <a:pt x="24277" y="107"/>
                  <a:pt x="23658" y="191"/>
                </a:cubicBezTo>
                <a:cubicBezTo>
                  <a:pt x="19955" y="643"/>
                  <a:pt x="16859" y="1608"/>
                  <a:pt x="14228" y="2810"/>
                </a:cubicBezTo>
                <a:cubicBezTo>
                  <a:pt x="12871" y="3429"/>
                  <a:pt x="11692" y="4203"/>
                  <a:pt x="10585" y="4953"/>
                </a:cubicBezTo>
                <a:lnTo>
                  <a:pt x="5394" y="4953"/>
                </a:lnTo>
                <a:lnTo>
                  <a:pt x="5394" y="9716"/>
                </a:lnTo>
                <a:cubicBezTo>
                  <a:pt x="3608" y="12014"/>
                  <a:pt x="2465" y="14478"/>
                  <a:pt x="1679" y="16717"/>
                </a:cubicBezTo>
                <a:cubicBezTo>
                  <a:pt x="0" y="21503"/>
                  <a:pt x="131" y="25491"/>
                  <a:pt x="131" y="25491"/>
                </a:cubicBezTo>
                <a:lnTo>
                  <a:pt x="25491" y="25491"/>
                </a:lnTo>
                <a:lnTo>
                  <a:pt x="25491" y="11859"/>
                </a:lnTo>
                <a:lnTo>
                  <a:pt x="254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8" name="Google Shape;413;p47">
            <a:extLst>
              <a:ext uri="{FF2B5EF4-FFF2-40B4-BE49-F238E27FC236}">
                <a16:creationId xmlns:a16="http://schemas.microsoft.com/office/drawing/2014/main" id="{7311BACE-8595-4091-E66C-E849274C6A1D}"/>
              </a:ext>
            </a:extLst>
          </p:cNvPr>
          <p:cNvSpPr txBox="1"/>
          <p:nvPr/>
        </p:nvSpPr>
        <p:spPr>
          <a:xfrm>
            <a:off x="3959122" y="2676705"/>
            <a:ext cx="468380" cy="38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5" name="Google Shape;421;p47">
            <a:extLst>
              <a:ext uri="{FF2B5EF4-FFF2-40B4-BE49-F238E27FC236}">
                <a16:creationId xmlns:a16="http://schemas.microsoft.com/office/drawing/2014/main" id="{0F8A68E1-044D-6A14-B07B-C3E2F1AA470E}"/>
              </a:ext>
            </a:extLst>
          </p:cNvPr>
          <p:cNvSpPr/>
          <p:nvPr/>
        </p:nvSpPr>
        <p:spPr>
          <a:xfrm>
            <a:off x="4315675" y="3015681"/>
            <a:ext cx="501971" cy="4636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FBF7A32F-3220-9E44-B81D-BE24957C1A99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it-IT" sz="1400" dirty="0">
                <a:latin typeface="Times New Roman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5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C1CBC518-187A-12C9-CA2E-2C6CB7375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 dirty="0">
                <a:latin typeface="Times New Roman"/>
              </a:rPr>
              <a:t>Motivations &amp; Problems</a:t>
            </a:r>
            <a:endParaRPr lang="en-US" sz="3600" b="1" dirty="0">
              <a:latin typeface="Times New Roman"/>
            </a:endParaRPr>
          </a:p>
        </p:txBody>
      </p:sp>
      <p:sp>
        <p:nvSpPr>
          <p:cNvPr id="26" name="Google Shape;422;p47">
            <a:extLst>
              <a:ext uri="{FF2B5EF4-FFF2-40B4-BE49-F238E27FC236}">
                <a16:creationId xmlns:a16="http://schemas.microsoft.com/office/drawing/2014/main" id="{E7DAC824-0FE9-707C-2AF6-A26050A37F71}"/>
              </a:ext>
            </a:extLst>
          </p:cNvPr>
          <p:cNvSpPr/>
          <p:nvPr/>
        </p:nvSpPr>
        <p:spPr>
          <a:xfrm>
            <a:off x="1005458" y="1757240"/>
            <a:ext cx="2954009" cy="12039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27;p47">
            <a:extLst>
              <a:ext uri="{FF2B5EF4-FFF2-40B4-BE49-F238E27FC236}">
                <a16:creationId xmlns:a16="http://schemas.microsoft.com/office/drawing/2014/main" id="{90519410-D3C6-CA73-18D6-59A4ADCB3D4A}"/>
              </a:ext>
            </a:extLst>
          </p:cNvPr>
          <p:cNvSpPr/>
          <p:nvPr/>
        </p:nvSpPr>
        <p:spPr>
          <a:xfrm>
            <a:off x="5176813" y="1761345"/>
            <a:ext cx="2957180" cy="119621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28;p47">
            <a:extLst>
              <a:ext uri="{FF2B5EF4-FFF2-40B4-BE49-F238E27FC236}">
                <a16:creationId xmlns:a16="http://schemas.microsoft.com/office/drawing/2014/main" id="{DE35A31A-FDA3-E673-6000-2E1F3C2F9C8C}"/>
              </a:ext>
            </a:extLst>
          </p:cNvPr>
          <p:cNvSpPr txBox="1">
            <a:spLocks/>
          </p:cNvSpPr>
          <p:nvPr/>
        </p:nvSpPr>
        <p:spPr>
          <a:xfrm>
            <a:off x="5368678" y="1916033"/>
            <a:ext cx="2576024" cy="88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sz="1600">
                <a:solidFill>
                  <a:srgbClr val="3F4853"/>
                </a:solidFill>
                <a:latin typeface="Times New Roman"/>
              </a:rPr>
              <a:t>Limitations of low-dose CT (LDCT)</a:t>
            </a:r>
            <a:endParaRPr lang="en-US">
              <a:latin typeface="Times New Roman"/>
            </a:endParaRPr>
          </a:p>
        </p:txBody>
      </p:sp>
      <p:sp>
        <p:nvSpPr>
          <p:cNvPr id="37" name="Google Shape;412;p47">
            <a:extLst>
              <a:ext uri="{FF2B5EF4-FFF2-40B4-BE49-F238E27FC236}">
                <a16:creationId xmlns:a16="http://schemas.microsoft.com/office/drawing/2014/main" id="{745C4134-83DE-BCB0-B4AF-9737446D1A61}"/>
              </a:ext>
            </a:extLst>
          </p:cNvPr>
          <p:cNvSpPr/>
          <p:nvPr/>
        </p:nvSpPr>
        <p:spPr>
          <a:xfrm>
            <a:off x="3837595" y="2564421"/>
            <a:ext cx="648387" cy="598853"/>
          </a:xfrm>
          <a:custGeom>
            <a:avLst/>
            <a:gdLst/>
            <a:ahLst/>
            <a:cxnLst/>
            <a:rect l="l" t="t" r="r" b="b"/>
            <a:pathLst>
              <a:path w="25492" h="25492" extrusionOk="0">
                <a:moveTo>
                  <a:pt x="25491" y="0"/>
                </a:moveTo>
                <a:cubicBezTo>
                  <a:pt x="24896" y="48"/>
                  <a:pt x="24277" y="107"/>
                  <a:pt x="23658" y="191"/>
                </a:cubicBezTo>
                <a:cubicBezTo>
                  <a:pt x="19955" y="643"/>
                  <a:pt x="16859" y="1608"/>
                  <a:pt x="14228" y="2810"/>
                </a:cubicBezTo>
                <a:cubicBezTo>
                  <a:pt x="12871" y="3429"/>
                  <a:pt x="11692" y="4203"/>
                  <a:pt x="10585" y="4953"/>
                </a:cubicBezTo>
                <a:lnTo>
                  <a:pt x="5394" y="4953"/>
                </a:lnTo>
                <a:lnTo>
                  <a:pt x="5394" y="9716"/>
                </a:lnTo>
                <a:cubicBezTo>
                  <a:pt x="3608" y="12014"/>
                  <a:pt x="2465" y="14478"/>
                  <a:pt x="1679" y="16717"/>
                </a:cubicBezTo>
                <a:cubicBezTo>
                  <a:pt x="0" y="21503"/>
                  <a:pt x="131" y="25491"/>
                  <a:pt x="131" y="25491"/>
                </a:cubicBezTo>
                <a:lnTo>
                  <a:pt x="25491" y="25491"/>
                </a:lnTo>
                <a:lnTo>
                  <a:pt x="25491" y="11859"/>
                </a:lnTo>
                <a:lnTo>
                  <a:pt x="254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8" name="Google Shape;413;p47">
            <a:extLst>
              <a:ext uri="{FF2B5EF4-FFF2-40B4-BE49-F238E27FC236}">
                <a16:creationId xmlns:a16="http://schemas.microsoft.com/office/drawing/2014/main" id="{2D703E55-2E87-F0D6-E968-CE0C7F64767E}"/>
              </a:ext>
            </a:extLst>
          </p:cNvPr>
          <p:cNvSpPr txBox="1"/>
          <p:nvPr/>
        </p:nvSpPr>
        <p:spPr>
          <a:xfrm>
            <a:off x="3959122" y="2676705"/>
            <a:ext cx="468380" cy="38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9" name="Google Shape;415;p47">
            <a:extLst>
              <a:ext uri="{FF2B5EF4-FFF2-40B4-BE49-F238E27FC236}">
                <a16:creationId xmlns:a16="http://schemas.microsoft.com/office/drawing/2014/main" id="{FCB4C1FF-B807-8F6E-D07A-E77736138588}"/>
              </a:ext>
            </a:extLst>
          </p:cNvPr>
          <p:cNvSpPr/>
          <p:nvPr/>
        </p:nvSpPr>
        <p:spPr>
          <a:xfrm rot="5400000">
            <a:off x="4656612" y="2539654"/>
            <a:ext cx="598853" cy="648387"/>
          </a:xfrm>
          <a:custGeom>
            <a:avLst/>
            <a:gdLst/>
            <a:ahLst/>
            <a:cxnLst/>
            <a:rect l="l" t="t" r="r" b="b"/>
            <a:pathLst>
              <a:path w="25492" h="25492" extrusionOk="0">
                <a:moveTo>
                  <a:pt x="25491" y="0"/>
                </a:moveTo>
                <a:cubicBezTo>
                  <a:pt x="24896" y="48"/>
                  <a:pt x="24277" y="107"/>
                  <a:pt x="23658" y="191"/>
                </a:cubicBezTo>
                <a:cubicBezTo>
                  <a:pt x="19955" y="643"/>
                  <a:pt x="16859" y="1608"/>
                  <a:pt x="14228" y="2810"/>
                </a:cubicBezTo>
                <a:cubicBezTo>
                  <a:pt x="12871" y="3429"/>
                  <a:pt x="11692" y="4203"/>
                  <a:pt x="10585" y="4953"/>
                </a:cubicBezTo>
                <a:lnTo>
                  <a:pt x="5394" y="4953"/>
                </a:lnTo>
                <a:lnTo>
                  <a:pt x="5394" y="9716"/>
                </a:lnTo>
                <a:cubicBezTo>
                  <a:pt x="3608" y="12014"/>
                  <a:pt x="2465" y="14478"/>
                  <a:pt x="1679" y="16717"/>
                </a:cubicBezTo>
                <a:cubicBezTo>
                  <a:pt x="0" y="21503"/>
                  <a:pt x="131" y="25491"/>
                  <a:pt x="131" y="25491"/>
                </a:cubicBezTo>
                <a:lnTo>
                  <a:pt x="25491" y="25491"/>
                </a:lnTo>
                <a:lnTo>
                  <a:pt x="25491" y="11859"/>
                </a:lnTo>
                <a:lnTo>
                  <a:pt x="2549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0" name="Google Shape;416;p47">
            <a:extLst>
              <a:ext uri="{FF2B5EF4-FFF2-40B4-BE49-F238E27FC236}">
                <a16:creationId xmlns:a16="http://schemas.microsoft.com/office/drawing/2014/main" id="{3ABCC580-A55C-8CF7-E904-FD9B62763E89}"/>
              </a:ext>
            </a:extLst>
          </p:cNvPr>
          <p:cNvSpPr txBox="1"/>
          <p:nvPr/>
        </p:nvSpPr>
        <p:spPr>
          <a:xfrm>
            <a:off x="4708272" y="2676705"/>
            <a:ext cx="468380" cy="38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5" name="Google Shape;421;p47">
            <a:extLst>
              <a:ext uri="{FF2B5EF4-FFF2-40B4-BE49-F238E27FC236}">
                <a16:creationId xmlns:a16="http://schemas.microsoft.com/office/drawing/2014/main" id="{951A1CA6-F9CA-E5E7-3489-0E061C80B310}"/>
              </a:ext>
            </a:extLst>
          </p:cNvPr>
          <p:cNvSpPr/>
          <p:nvPr/>
        </p:nvSpPr>
        <p:spPr>
          <a:xfrm>
            <a:off x="4315675" y="3015681"/>
            <a:ext cx="501971" cy="4636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0C9E8803-8E6E-B530-54EA-796C10CBBF00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it-IT" sz="1400" dirty="0">
                <a:latin typeface="Times New Roman"/>
              </a:rPr>
              <a:t>2</a:t>
            </a:r>
            <a:endParaRPr lang="en-US" dirty="0"/>
          </a:p>
        </p:txBody>
      </p:sp>
      <p:sp>
        <p:nvSpPr>
          <p:cNvPr id="5" name="Google Shape;423;p47">
            <a:extLst>
              <a:ext uri="{FF2B5EF4-FFF2-40B4-BE49-F238E27FC236}">
                <a16:creationId xmlns:a16="http://schemas.microsoft.com/office/drawing/2014/main" id="{BE145126-7539-41D2-7365-1BB3857F2E7B}"/>
              </a:ext>
            </a:extLst>
          </p:cNvPr>
          <p:cNvSpPr txBox="1">
            <a:spLocks/>
          </p:cNvSpPr>
          <p:nvPr/>
        </p:nvSpPr>
        <p:spPr>
          <a:xfrm>
            <a:off x="1264740" y="1881189"/>
            <a:ext cx="2432963" cy="100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sz="1600">
                <a:solidFill>
                  <a:srgbClr val="3F4853"/>
                </a:solidFill>
                <a:latin typeface="Times New Roman"/>
              </a:rPr>
              <a:t>Radiation risks of full-dose CT (FDCT)</a:t>
            </a:r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963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12D46584-E60E-646B-A547-4F78ACFE9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B60A7F41-C0D1-DEB6-5F6F-B03765CA0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 dirty="0">
                <a:latin typeface="Times New Roman"/>
              </a:rPr>
              <a:t>Motivations &amp; Problems</a:t>
            </a:r>
            <a:endParaRPr lang="en-US" sz="3600" b="1" dirty="0">
              <a:latin typeface="Times New Roman"/>
            </a:endParaRPr>
          </a:p>
        </p:txBody>
      </p:sp>
      <p:sp>
        <p:nvSpPr>
          <p:cNvPr id="26" name="Google Shape;422;p47">
            <a:extLst>
              <a:ext uri="{FF2B5EF4-FFF2-40B4-BE49-F238E27FC236}">
                <a16:creationId xmlns:a16="http://schemas.microsoft.com/office/drawing/2014/main" id="{9163B0EA-0E6E-B181-C71E-F78740DFC437}"/>
              </a:ext>
            </a:extLst>
          </p:cNvPr>
          <p:cNvSpPr/>
          <p:nvPr/>
        </p:nvSpPr>
        <p:spPr>
          <a:xfrm>
            <a:off x="1074965" y="1764962"/>
            <a:ext cx="2892226" cy="119621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27;p47">
            <a:extLst>
              <a:ext uri="{FF2B5EF4-FFF2-40B4-BE49-F238E27FC236}">
                <a16:creationId xmlns:a16="http://schemas.microsoft.com/office/drawing/2014/main" id="{4AAB2B8F-B704-4728-CBEE-321A3A45EC70}"/>
              </a:ext>
            </a:extLst>
          </p:cNvPr>
          <p:cNvSpPr/>
          <p:nvPr/>
        </p:nvSpPr>
        <p:spPr>
          <a:xfrm>
            <a:off x="5176813" y="1761345"/>
            <a:ext cx="2895396" cy="119621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0;p47">
            <a:extLst>
              <a:ext uri="{FF2B5EF4-FFF2-40B4-BE49-F238E27FC236}">
                <a16:creationId xmlns:a16="http://schemas.microsoft.com/office/drawing/2014/main" id="{5F98B21D-651B-D0C8-8D7A-0A2CEE0E2A2C}"/>
              </a:ext>
            </a:extLst>
          </p:cNvPr>
          <p:cNvSpPr/>
          <p:nvPr/>
        </p:nvSpPr>
        <p:spPr>
          <a:xfrm>
            <a:off x="5176813" y="3640426"/>
            <a:ext cx="2895396" cy="11807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31;p47">
            <a:extLst>
              <a:ext uri="{FF2B5EF4-FFF2-40B4-BE49-F238E27FC236}">
                <a16:creationId xmlns:a16="http://schemas.microsoft.com/office/drawing/2014/main" id="{16EC088C-58DC-79F5-40C9-191BA939994D}"/>
              </a:ext>
            </a:extLst>
          </p:cNvPr>
          <p:cNvSpPr txBox="1">
            <a:spLocks/>
          </p:cNvSpPr>
          <p:nvPr/>
        </p:nvSpPr>
        <p:spPr>
          <a:xfrm>
            <a:off x="5228389" y="3833527"/>
            <a:ext cx="2792478" cy="115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ctr">
              <a:buNone/>
            </a:pPr>
            <a:r>
              <a:rPr lang="en-US" sz="1600">
                <a:solidFill>
                  <a:srgbClr val="3F4853"/>
                </a:solidFill>
                <a:latin typeface="Times New Roman"/>
                <a:cs typeface="Times New Roman"/>
              </a:rPr>
              <a:t>Clinical importance of accurate lung nodule classification</a:t>
            </a:r>
            <a:endParaRPr lang="en-US" sz="1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US" sz="1600" dirty="0">
              <a:solidFill>
                <a:srgbClr val="3F4853"/>
              </a:solidFill>
              <a:latin typeface="Times New Roman"/>
            </a:endParaRPr>
          </a:p>
        </p:txBody>
      </p:sp>
      <p:sp>
        <p:nvSpPr>
          <p:cNvPr id="37" name="Google Shape;412;p47">
            <a:extLst>
              <a:ext uri="{FF2B5EF4-FFF2-40B4-BE49-F238E27FC236}">
                <a16:creationId xmlns:a16="http://schemas.microsoft.com/office/drawing/2014/main" id="{CC151CB4-E30B-E4D6-BA0F-09624AFDCA70}"/>
              </a:ext>
            </a:extLst>
          </p:cNvPr>
          <p:cNvSpPr/>
          <p:nvPr/>
        </p:nvSpPr>
        <p:spPr>
          <a:xfrm>
            <a:off x="3837595" y="2564421"/>
            <a:ext cx="648387" cy="598853"/>
          </a:xfrm>
          <a:custGeom>
            <a:avLst/>
            <a:gdLst/>
            <a:ahLst/>
            <a:cxnLst/>
            <a:rect l="l" t="t" r="r" b="b"/>
            <a:pathLst>
              <a:path w="25492" h="25492" extrusionOk="0">
                <a:moveTo>
                  <a:pt x="25491" y="0"/>
                </a:moveTo>
                <a:cubicBezTo>
                  <a:pt x="24896" y="48"/>
                  <a:pt x="24277" y="107"/>
                  <a:pt x="23658" y="191"/>
                </a:cubicBezTo>
                <a:cubicBezTo>
                  <a:pt x="19955" y="643"/>
                  <a:pt x="16859" y="1608"/>
                  <a:pt x="14228" y="2810"/>
                </a:cubicBezTo>
                <a:cubicBezTo>
                  <a:pt x="12871" y="3429"/>
                  <a:pt x="11692" y="4203"/>
                  <a:pt x="10585" y="4953"/>
                </a:cubicBezTo>
                <a:lnTo>
                  <a:pt x="5394" y="4953"/>
                </a:lnTo>
                <a:lnTo>
                  <a:pt x="5394" y="9716"/>
                </a:lnTo>
                <a:cubicBezTo>
                  <a:pt x="3608" y="12014"/>
                  <a:pt x="2465" y="14478"/>
                  <a:pt x="1679" y="16717"/>
                </a:cubicBezTo>
                <a:cubicBezTo>
                  <a:pt x="0" y="21503"/>
                  <a:pt x="131" y="25491"/>
                  <a:pt x="131" y="25491"/>
                </a:cubicBezTo>
                <a:lnTo>
                  <a:pt x="25491" y="25491"/>
                </a:lnTo>
                <a:lnTo>
                  <a:pt x="25491" y="11859"/>
                </a:lnTo>
                <a:lnTo>
                  <a:pt x="254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8" name="Google Shape;413;p47">
            <a:extLst>
              <a:ext uri="{FF2B5EF4-FFF2-40B4-BE49-F238E27FC236}">
                <a16:creationId xmlns:a16="http://schemas.microsoft.com/office/drawing/2014/main" id="{AEE6297C-90FF-D09E-8B49-06B7D29F6D04}"/>
              </a:ext>
            </a:extLst>
          </p:cNvPr>
          <p:cNvSpPr txBox="1"/>
          <p:nvPr/>
        </p:nvSpPr>
        <p:spPr>
          <a:xfrm>
            <a:off x="3959122" y="2676705"/>
            <a:ext cx="468380" cy="38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9" name="Google Shape;415;p47">
            <a:extLst>
              <a:ext uri="{FF2B5EF4-FFF2-40B4-BE49-F238E27FC236}">
                <a16:creationId xmlns:a16="http://schemas.microsoft.com/office/drawing/2014/main" id="{5D02141F-A655-27D2-DEE3-B651B02979AE}"/>
              </a:ext>
            </a:extLst>
          </p:cNvPr>
          <p:cNvSpPr/>
          <p:nvPr/>
        </p:nvSpPr>
        <p:spPr>
          <a:xfrm rot="5400000">
            <a:off x="4656612" y="2539654"/>
            <a:ext cx="598853" cy="648387"/>
          </a:xfrm>
          <a:custGeom>
            <a:avLst/>
            <a:gdLst/>
            <a:ahLst/>
            <a:cxnLst/>
            <a:rect l="l" t="t" r="r" b="b"/>
            <a:pathLst>
              <a:path w="25492" h="25492" extrusionOk="0">
                <a:moveTo>
                  <a:pt x="25491" y="0"/>
                </a:moveTo>
                <a:cubicBezTo>
                  <a:pt x="24896" y="48"/>
                  <a:pt x="24277" y="107"/>
                  <a:pt x="23658" y="191"/>
                </a:cubicBezTo>
                <a:cubicBezTo>
                  <a:pt x="19955" y="643"/>
                  <a:pt x="16859" y="1608"/>
                  <a:pt x="14228" y="2810"/>
                </a:cubicBezTo>
                <a:cubicBezTo>
                  <a:pt x="12871" y="3429"/>
                  <a:pt x="11692" y="4203"/>
                  <a:pt x="10585" y="4953"/>
                </a:cubicBezTo>
                <a:lnTo>
                  <a:pt x="5394" y="4953"/>
                </a:lnTo>
                <a:lnTo>
                  <a:pt x="5394" y="9716"/>
                </a:lnTo>
                <a:cubicBezTo>
                  <a:pt x="3608" y="12014"/>
                  <a:pt x="2465" y="14478"/>
                  <a:pt x="1679" y="16717"/>
                </a:cubicBezTo>
                <a:cubicBezTo>
                  <a:pt x="0" y="21503"/>
                  <a:pt x="131" y="25491"/>
                  <a:pt x="131" y="25491"/>
                </a:cubicBezTo>
                <a:lnTo>
                  <a:pt x="25491" y="25491"/>
                </a:lnTo>
                <a:lnTo>
                  <a:pt x="25491" y="11859"/>
                </a:lnTo>
                <a:lnTo>
                  <a:pt x="2549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0" name="Google Shape;416;p47">
            <a:extLst>
              <a:ext uri="{FF2B5EF4-FFF2-40B4-BE49-F238E27FC236}">
                <a16:creationId xmlns:a16="http://schemas.microsoft.com/office/drawing/2014/main" id="{2C8A7424-45E4-AFAE-CEA1-B7C441FF7800}"/>
              </a:ext>
            </a:extLst>
          </p:cNvPr>
          <p:cNvSpPr txBox="1"/>
          <p:nvPr/>
        </p:nvSpPr>
        <p:spPr>
          <a:xfrm>
            <a:off x="4708272" y="2676705"/>
            <a:ext cx="468380" cy="38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3" name="Google Shape;419;p47">
            <a:extLst>
              <a:ext uri="{FF2B5EF4-FFF2-40B4-BE49-F238E27FC236}">
                <a16:creationId xmlns:a16="http://schemas.microsoft.com/office/drawing/2014/main" id="{E000C866-5E57-82BB-35B5-1775F8DC705C}"/>
              </a:ext>
            </a:extLst>
          </p:cNvPr>
          <p:cNvSpPr/>
          <p:nvPr/>
        </p:nvSpPr>
        <p:spPr>
          <a:xfrm rot="5400000" flipH="1">
            <a:off x="4656612" y="3333879"/>
            <a:ext cx="598853" cy="648387"/>
          </a:xfrm>
          <a:custGeom>
            <a:avLst/>
            <a:gdLst/>
            <a:ahLst/>
            <a:cxnLst/>
            <a:rect l="l" t="t" r="r" b="b"/>
            <a:pathLst>
              <a:path w="25492" h="25492" extrusionOk="0">
                <a:moveTo>
                  <a:pt x="25491" y="0"/>
                </a:moveTo>
                <a:cubicBezTo>
                  <a:pt x="24896" y="48"/>
                  <a:pt x="24277" y="107"/>
                  <a:pt x="23658" y="191"/>
                </a:cubicBezTo>
                <a:cubicBezTo>
                  <a:pt x="19955" y="643"/>
                  <a:pt x="16859" y="1608"/>
                  <a:pt x="14228" y="2810"/>
                </a:cubicBezTo>
                <a:cubicBezTo>
                  <a:pt x="12871" y="3429"/>
                  <a:pt x="11692" y="4203"/>
                  <a:pt x="10585" y="4953"/>
                </a:cubicBezTo>
                <a:lnTo>
                  <a:pt x="5394" y="4953"/>
                </a:lnTo>
                <a:lnTo>
                  <a:pt x="5394" y="9716"/>
                </a:lnTo>
                <a:cubicBezTo>
                  <a:pt x="3608" y="12014"/>
                  <a:pt x="2465" y="14478"/>
                  <a:pt x="1679" y="16717"/>
                </a:cubicBezTo>
                <a:cubicBezTo>
                  <a:pt x="0" y="21503"/>
                  <a:pt x="131" y="25491"/>
                  <a:pt x="131" y="25491"/>
                </a:cubicBezTo>
                <a:lnTo>
                  <a:pt x="25491" y="25491"/>
                </a:lnTo>
                <a:lnTo>
                  <a:pt x="25491" y="11859"/>
                </a:lnTo>
                <a:lnTo>
                  <a:pt x="2549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4" name="Google Shape;420;p47">
            <a:extLst>
              <a:ext uri="{FF2B5EF4-FFF2-40B4-BE49-F238E27FC236}">
                <a16:creationId xmlns:a16="http://schemas.microsoft.com/office/drawing/2014/main" id="{93D019C6-C736-E320-7A46-A26C90BF4888}"/>
              </a:ext>
            </a:extLst>
          </p:cNvPr>
          <p:cNvSpPr txBox="1"/>
          <p:nvPr/>
        </p:nvSpPr>
        <p:spPr>
          <a:xfrm>
            <a:off x="4708272" y="3444868"/>
            <a:ext cx="468380" cy="38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5" name="Google Shape;421;p47">
            <a:extLst>
              <a:ext uri="{FF2B5EF4-FFF2-40B4-BE49-F238E27FC236}">
                <a16:creationId xmlns:a16="http://schemas.microsoft.com/office/drawing/2014/main" id="{9E5FBE55-65EB-1B52-FB19-B98E4535E33C}"/>
              </a:ext>
            </a:extLst>
          </p:cNvPr>
          <p:cNvSpPr/>
          <p:nvPr/>
        </p:nvSpPr>
        <p:spPr>
          <a:xfrm>
            <a:off x="4315675" y="3015681"/>
            <a:ext cx="501971" cy="4636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4FBBCBF5-5CBE-4FC4-5365-FA8E1463966F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it-IT" sz="1400" dirty="0">
                <a:latin typeface="Times New Roman"/>
              </a:rPr>
              <a:t>2</a:t>
            </a:r>
            <a:endParaRPr lang="en-US" dirty="0"/>
          </a:p>
        </p:txBody>
      </p:sp>
      <p:sp>
        <p:nvSpPr>
          <p:cNvPr id="5" name="Google Shape;423;p47">
            <a:extLst>
              <a:ext uri="{FF2B5EF4-FFF2-40B4-BE49-F238E27FC236}">
                <a16:creationId xmlns:a16="http://schemas.microsoft.com/office/drawing/2014/main" id="{54A92066-EFB8-9D8B-5CDD-96C9E6916D05}"/>
              </a:ext>
            </a:extLst>
          </p:cNvPr>
          <p:cNvSpPr txBox="1">
            <a:spLocks/>
          </p:cNvSpPr>
          <p:nvPr/>
        </p:nvSpPr>
        <p:spPr>
          <a:xfrm>
            <a:off x="1264740" y="1881189"/>
            <a:ext cx="2432963" cy="100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sz="1600">
                <a:solidFill>
                  <a:srgbClr val="3F4853"/>
                </a:solidFill>
                <a:latin typeface="Times New Roman"/>
              </a:rPr>
              <a:t>Radiation risks of full-dose CT (FDCT)</a:t>
            </a:r>
            <a:endParaRPr lang="en-US">
              <a:latin typeface="Times New Roman"/>
            </a:endParaRPr>
          </a:p>
        </p:txBody>
      </p:sp>
      <p:sp>
        <p:nvSpPr>
          <p:cNvPr id="7" name="Google Shape;428;p47">
            <a:extLst>
              <a:ext uri="{FF2B5EF4-FFF2-40B4-BE49-F238E27FC236}">
                <a16:creationId xmlns:a16="http://schemas.microsoft.com/office/drawing/2014/main" id="{4E517AF7-E981-72EB-23B0-392658442588}"/>
              </a:ext>
            </a:extLst>
          </p:cNvPr>
          <p:cNvSpPr txBox="1">
            <a:spLocks/>
          </p:cNvSpPr>
          <p:nvPr/>
        </p:nvSpPr>
        <p:spPr>
          <a:xfrm>
            <a:off x="5368678" y="1916033"/>
            <a:ext cx="2576024" cy="88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sz="1600">
                <a:solidFill>
                  <a:srgbClr val="3F4853"/>
                </a:solidFill>
                <a:latin typeface="Times New Roman"/>
              </a:rPr>
              <a:t>Limitations of low-dose CT (LDCT)</a:t>
            </a:r>
            <a:endParaRPr lang="en-US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9564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2D114009-D19D-5316-4281-F9362E02F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DBF27793-9C52-702E-4430-6FA146109D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 dirty="0">
                <a:latin typeface="Times New Roman"/>
              </a:rPr>
              <a:t>Motivations &amp; Problems</a:t>
            </a:r>
            <a:endParaRPr lang="en-US" sz="3600" b="1" dirty="0">
              <a:latin typeface="Times New Roman"/>
            </a:endParaRPr>
          </a:p>
        </p:txBody>
      </p:sp>
      <p:sp>
        <p:nvSpPr>
          <p:cNvPr id="14" name="Google Shape;410;p47">
            <a:extLst>
              <a:ext uri="{FF2B5EF4-FFF2-40B4-BE49-F238E27FC236}">
                <a16:creationId xmlns:a16="http://schemas.microsoft.com/office/drawing/2014/main" id="{426E0FBE-41DE-AA0E-DFCA-6CCC68DC8F34}"/>
              </a:ext>
            </a:extLst>
          </p:cNvPr>
          <p:cNvSpPr/>
          <p:nvPr/>
        </p:nvSpPr>
        <p:spPr>
          <a:xfrm>
            <a:off x="4713353" y="2734059"/>
            <a:ext cx="45719" cy="1204258"/>
          </a:xfrm>
          <a:custGeom>
            <a:avLst/>
            <a:gdLst/>
            <a:ahLst/>
            <a:cxnLst/>
            <a:rect l="l" t="t" r="r" b="b"/>
            <a:pathLst>
              <a:path w="1" h="50923" extrusionOk="0">
                <a:moveTo>
                  <a:pt x="1" y="50923"/>
                </a:moveTo>
                <a:lnTo>
                  <a:pt x="1" y="0"/>
                </a:lnTo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22;p47">
            <a:extLst>
              <a:ext uri="{FF2B5EF4-FFF2-40B4-BE49-F238E27FC236}">
                <a16:creationId xmlns:a16="http://schemas.microsoft.com/office/drawing/2014/main" id="{ACE2BDDD-996F-9E9F-6B8E-A3A8E576A3F1}"/>
              </a:ext>
            </a:extLst>
          </p:cNvPr>
          <p:cNvSpPr/>
          <p:nvPr/>
        </p:nvSpPr>
        <p:spPr>
          <a:xfrm>
            <a:off x="1051795" y="1764962"/>
            <a:ext cx="2907672" cy="119621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25;p47">
            <a:extLst>
              <a:ext uri="{FF2B5EF4-FFF2-40B4-BE49-F238E27FC236}">
                <a16:creationId xmlns:a16="http://schemas.microsoft.com/office/drawing/2014/main" id="{5AA57454-221F-375B-C2E1-42F951D5E877}"/>
              </a:ext>
            </a:extLst>
          </p:cNvPr>
          <p:cNvSpPr/>
          <p:nvPr/>
        </p:nvSpPr>
        <p:spPr>
          <a:xfrm>
            <a:off x="1051053" y="3634574"/>
            <a:ext cx="2822716" cy="11807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26;p47">
            <a:extLst>
              <a:ext uri="{FF2B5EF4-FFF2-40B4-BE49-F238E27FC236}">
                <a16:creationId xmlns:a16="http://schemas.microsoft.com/office/drawing/2014/main" id="{D3891170-BC07-DC78-B367-F38AAC438E50}"/>
              </a:ext>
            </a:extLst>
          </p:cNvPr>
          <p:cNvSpPr txBox="1">
            <a:spLocks/>
          </p:cNvSpPr>
          <p:nvPr/>
        </p:nvSpPr>
        <p:spPr>
          <a:xfrm>
            <a:off x="1067241" y="3735750"/>
            <a:ext cx="2431416" cy="95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ctr">
              <a:buNone/>
            </a:pPr>
            <a:r>
              <a:rPr lang="en-US" sz="1600" dirty="0">
                <a:solidFill>
                  <a:srgbClr val="3F4853"/>
                </a:solidFill>
                <a:latin typeface="Times New Roman"/>
                <a:cs typeface="Times New Roman"/>
              </a:rPr>
              <a:t>Insufficient annotated LDCT datasets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1" name="Google Shape;427;p47">
            <a:extLst>
              <a:ext uri="{FF2B5EF4-FFF2-40B4-BE49-F238E27FC236}">
                <a16:creationId xmlns:a16="http://schemas.microsoft.com/office/drawing/2014/main" id="{3565D711-25F3-29C9-A3A8-B02C76164384}"/>
              </a:ext>
            </a:extLst>
          </p:cNvPr>
          <p:cNvSpPr/>
          <p:nvPr/>
        </p:nvSpPr>
        <p:spPr>
          <a:xfrm>
            <a:off x="5176813" y="1761345"/>
            <a:ext cx="2910842" cy="119621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28;p47">
            <a:extLst>
              <a:ext uri="{FF2B5EF4-FFF2-40B4-BE49-F238E27FC236}">
                <a16:creationId xmlns:a16="http://schemas.microsoft.com/office/drawing/2014/main" id="{DD75182B-10B7-DCD5-BCB9-04E0742B7554}"/>
              </a:ext>
            </a:extLst>
          </p:cNvPr>
          <p:cNvSpPr txBox="1">
            <a:spLocks/>
          </p:cNvSpPr>
          <p:nvPr/>
        </p:nvSpPr>
        <p:spPr>
          <a:xfrm>
            <a:off x="5314618" y="1861972"/>
            <a:ext cx="2637805" cy="995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sz="1600" dirty="0">
                <a:solidFill>
                  <a:srgbClr val="3F4853"/>
                </a:solidFill>
                <a:latin typeface="Times New Roman"/>
              </a:rPr>
              <a:t>Limitations of low-dose CT (LDCT)</a:t>
            </a:r>
            <a:endParaRPr lang="en-US" dirty="0">
              <a:latin typeface="Times New Roman"/>
            </a:endParaRPr>
          </a:p>
        </p:txBody>
      </p:sp>
      <p:sp>
        <p:nvSpPr>
          <p:cNvPr id="36" name="Google Shape;410;p47">
            <a:extLst>
              <a:ext uri="{FF2B5EF4-FFF2-40B4-BE49-F238E27FC236}">
                <a16:creationId xmlns:a16="http://schemas.microsoft.com/office/drawing/2014/main" id="{698E42CD-8E79-5FB7-0D5F-F969419B1879}"/>
              </a:ext>
            </a:extLst>
          </p:cNvPr>
          <p:cNvSpPr/>
          <p:nvPr/>
        </p:nvSpPr>
        <p:spPr>
          <a:xfrm>
            <a:off x="4599289" y="2720929"/>
            <a:ext cx="45719" cy="1196273"/>
          </a:xfrm>
          <a:custGeom>
            <a:avLst/>
            <a:gdLst/>
            <a:ahLst/>
            <a:cxnLst/>
            <a:rect l="l" t="t" r="r" b="b"/>
            <a:pathLst>
              <a:path w="1" h="50923" extrusionOk="0">
                <a:moveTo>
                  <a:pt x="1" y="50923"/>
                </a:moveTo>
                <a:lnTo>
                  <a:pt x="1" y="0"/>
                </a:lnTo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12;p47">
            <a:extLst>
              <a:ext uri="{FF2B5EF4-FFF2-40B4-BE49-F238E27FC236}">
                <a16:creationId xmlns:a16="http://schemas.microsoft.com/office/drawing/2014/main" id="{2E18BBC6-0D78-B1BD-E3C3-31BFFB05C10C}"/>
              </a:ext>
            </a:extLst>
          </p:cNvPr>
          <p:cNvSpPr/>
          <p:nvPr/>
        </p:nvSpPr>
        <p:spPr>
          <a:xfrm>
            <a:off x="3837595" y="2564421"/>
            <a:ext cx="648387" cy="598853"/>
          </a:xfrm>
          <a:custGeom>
            <a:avLst/>
            <a:gdLst/>
            <a:ahLst/>
            <a:cxnLst/>
            <a:rect l="l" t="t" r="r" b="b"/>
            <a:pathLst>
              <a:path w="25492" h="25492" extrusionOk="0">
                <a:moveTo>
                  <a:pt x="25491" y="0"/>
                </a:moveTo>
                <a:cubicBezTo>
                  <a:pt x="24896" y="48"/>
                  <a:pt x="24277" y="107"/>
                  <a:pt x="23658" y="191"/>
                </a:cubicBezTo>
                <a:cubicBezTo>
                  <a:pt x="19955" y="643"/>
                  <a:pt x="16859" y="1608"/>
                  <a:pt x="14228" y="2810"/>
                </a:cubicBezTo>
                <a:cubicBezTo>
                  <a:pt x="12871" y="3429"/>
                  <a:pt x="11692" y="4203"/>
                  <a:pt x="10585" y="4953"/>
                </a:cubicBezTo>
                <a:lnTo>
                  <a:pt x="5394" y="4953"/>
                </a:lnTo>
                <a:lnTo>
                  <a:pt x="5394" y="9716"/>
                </a:lnTo>
                <a:cubicBezTo>
                  <a:pt x="3608" y="12014"/>
                  <a:pt x="2465" y="14478"/>
                  <a:pt x="1679" y="16717"/>
                </a:cubicBezTo>
                <a:cubicBezTo>
                  <a:pt x="0" y="21503"/>
                  <a:pt x="131" y="25491"/>
                  <a:pt x="131" y="25491"/>
                </a:cubicBezTo>
                <a:lnTo>
                  <a:pt x="25491" y="25491"/>
                </a:lnTo>
                <a:lnTo>
                  <a:pt x="25491" y="11859"/>
                </a:lnTo>
                <a:lnTo>
                  <a:pt x="254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8" name="Google Shape;413;p47">
            <a:extLst>
              <a:ext uri="{FF2B5EF4-FFF2-40B4-BE49-F238E27FC236}">
                <a16:creationId xmlns:a16="http://schemas.microsoft.com/office/drawing/2014/main" id="{0F6079D3-530B-C14D-020F-EF07DF4B48F3}"/>
              </a:ext>
            </a:extLst>
          </p:cNvPr>
          <p:cNvSpPr txBox="1"/>
          <p:nvPr/>
        </p:nvSpPr>
        <p:spPr>
          <a:xfrm>
            <a:off x="3959122" y="2676705"/>
            <a:ext cx="468380" cy="38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9" name="Google Shape;415;p47">
            <a:extLst>
              <a:ext uri="{FF2B5EF4-FFF2-40B4-BE49-F238E27FC236}">
                <a16:creationId xmlns:a16="http://schemas.microsoft.com/office/drawing/2014/main" id="{917A26FE-6584-A63A-E817-64D811D369CA}"/>
              </a:ext>
            </a:extLst>
          </p:cNvPr>
          <p:cNvSpPr/>
          <p:nvPr/>
        </p:nvSpPr>
        <p:spPr>
          <a:xfrm rot="5400000">
            <a:off x="4656612" y="2539654"/>
            <a:ext cx="598853" cy="648387"/>
          </a:xfrm>
          <a:custGeom>
            <a:avLst/>
            <a:gdLst/>
            <a:ahLst/>
            <a:cxnLst/>
            <a:rect l="l" t="t" r="r" b="b"/>
            <a:pathLst>
              <a:path w="25492" h="25492" extrusionOk="0">
                <a:moveTo>
                  <a:pt x="25491" y="0"/>
                </a:moveTo>
                <a:cubicBezTo>
                  <a:pt x="24896" y="48"/>
                  <a:pt x="24277" y="107"/>
                  <a:pt x="23658" y="191"/>
                </a:cubicBezTo>
                <a:cubicBezTo>
                  <a:pt x="19955" y="643"/>
                  <a:pt x="16859" y="1608"/>
                  <a:pt x="14228" y="2810"/>
                </a:cubicBezTo>
                <a:cubicBezTo>
                  <a:pt x="12871" y="3429"/>
                  <a:pt x="11692" y="4203"/>
                  <a:pt x="10585" y="4953"/>
                </a:cubicBezTo>
                <a:lnTo>
                  <a:pt x="5394" y="4953"/>
                </a:lnTo>
                <a:lnTo>
                  <a:pt x="5394" y="9716"/>
                </a:lnTo>
                <a:cubicBezTo>
                  <a:pt x="3608" y="12014"/>
                  <a:pt x="2465" y="14478"/>
                  <a:pt x="1679" y="16717"/>
                </a:cubicBezTo>
                <a:cubicBezTo>
                  <a:pt x="0" y="21503"/>
                  <a:pt x="131" y="25491"/>
                  <a:pt x="131" y="25491"/>
                </a:cubicBezTo>
                <a:lnTo>
                  <a:pt x="25491" y="25491"/>
                </a:lnTo>
                <a:lnTo>
                  <a:pt x="25491" y="11859"/>
                </a:lnTo>
                <a:lnTo>
                  <a:pt x="2549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0" name="Google Shape;416;p47">
            <a:extLst>
              <a:ext uri="{FF2B5EF4-FFF2-40B4-BE49-F238E27FC236}">
                <a16:creationId xmlns:a16="http://schemas.microsoft.com/office/drawing/2014/main" id="{5AEC6B5A-04BB-8E61-D2D4-CCC2ED557FDF}"/>
              </a:ext>
            </a:extLst>
          </p:cNvPr>
          <p:cNvSpPr txBox="1"/>
          <p:nvPr/>
        </p:nvSpPr>
        <p:spPr>
          <a:xfrm>
            <a:off x="4708272" y="2676705"/>
            <a:ext cx="468380" cy="38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1" name="Google Shape;417;p47">
            <a:extLst>
              <a:ext uri="{FF2B5EF4-FFF2-40B4-BE49-F238E27FC236}">
                <a16:creationId xmlns:a16="http://schemas.microsoft.com/office/drawing/2014/main" id="{B4719330-BBED-3039-EEC8-641ACE9C28D9}"/>
              </a:ext>
            </a:extLst>
          </p:cNvPr>
          <p:cNvSpPr/>
          <p:nvPr/>
        </p:nvSpPr>
        <p:spPr>
          <a:xfrm rot="10800000" flipH="1">
            <a:off x="3837595" y="3358646"/>
            <a:ext cx="648387" cy="598853"/>
          </a:xfrm>
          <a:custGeom>
            <a:avLst/>
            <a:gdLst/>
            <a:ahLst/>
            <a:cxnLst/>
            <a:rect l="l" t="t" r="r" b="b"/>
            <a:pathLst>
              <a:path w="25492" h="25492" extrusionOk="0">
                <a:moveTo>
                  <a:pt x="25491" y="0"/>
                </a:moveTo>
                <a:cubicBezTo>
                  <a:pt x="24896" y="48"/>
                  <a:pt x="24277" y="107"/>
                  <a:pt x="23658" y="191"/>
                </a:cubicBezTo>
                <a:cubicBezTo>
                  <a:pt x="19955" y="643"/>
                  <a:pt x="16859" y="1608"/>
                  <a:pt x="14228" y="2810"/>
                </a:cubicBezTo>
                <a:cubicBezTo>
                  <a:pt x="12871" y="3429"/>
                  <a:pt x="11692" y="4203"/>
                  <a:pt x="10585" y="4953"/>
                </a:cubicBezTo>
                <a:lnTo>
                  <a:pt x="5394" y="4953"/>
                </a:lnTo>
                <a:lnTo>
                  <a:pt x="5394" y="9716"/>
                </a:lnTo>
                <a:cubicBezTo>
                  <a:pt x="3608" y="12014"/>
                  <a:pt x="2465" y="14478"/>
                  <a:pt x="1679" y="16717"/>
                </a:cubicBezTo>
                <a:cubicBezTo>
                  <a:pt x="0" y="21503"/>
                  <a:pt x="131" y="25491"/>
                  <a:pt x="131" y="25491"/>
                </a:cubicBezTo>
                <a:lnTo>
                  <a:pt x="25491" y="25491"/>
                </a:lnTo>
                <a:lnTo>
                  <a:pt x="25491" y="11859"/>
                </a:lnTo>
                <a:lnTo>
                  <a:pt x="25491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2" name="Google Shape;418;p47">
            <a:extLst>
              <a:ext uri="{FF2B5EF4-FFF2-40B4-BE49-F238E27FC236}">
                <a16:creationId xmlns:a16="http://schemas.microsoft.com/office/drawing/2014/main" id="{0B0F397B-2C83-9E53-D852-0D74DC854572}"/>
              </a:ext>
            </a:extLst>
          </p:cNvPr>
          <p:cNvSpPr txBox="1"/>
          <p:nvPr/>
        </p:nvSpPr>
        <p:spPr>
          <a:xfrm>
            <a:off x="3959122" y="3444868"/>
            <a:ext cx="468380" cy="38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3" name="Google Shape;419;p47">
            <a:extLst>
              <a:ext uri="{FF2B5EF4-FFF2-40B4-BE49-F238E27FC236}">
                <a16:creationId xmlns:a16="http://schemas.microsoft.com/office/drawing/2014/main" id="{D4AEB310-1F10-87B0-81F0-58BC1425B029}"/>
              </a:ext>
            </a:extLst>
          </p:cNvPr>
          <p:cNvSpPr/>
          <p:nvPr/>
        </p:nvSpPr>
        <p:spPr>
          <a:xfrm rot="5400000" flipH="1">
            <a:off x="4656612" y="3333879"/>
            <a:ext cx="598853" cy="648387"/>
          </a:xfrm>
          <a:custGeom>
            <a:avLst/>
            <a:gdLst/>
            <a:ahLst/>
            <a:cxnLst/>
            <a:rect l="l" t="t" r="r" b="b"/>
            <a:pathLst>
              <a:path w="25492" h="25492" extrusionOk="0">
                <a:moveTo>
                  <a:pt x="25491" y="0"/>
                </a:moveTo>
                <a:cubicBezTo>
                  <a:pt x="24896" y="48"/>
                  <a:pt x="24277" y="107"/>
                  <a:pt x="23658" y="191"/>
                </a:cubicBezTo>
                <a:cubicBezTo>
                  <a:pt x="19955" y="643"/>
                  <a:pt x="16859" y="1608"/>
                  <a:pt x="14228" y="2810"/>
                </a:cubicBezTo>
                <a:cubicBezTo>
                  <a:pt x="12871" y="3429"/>
                  <a:pt x="11692" y="4203"/>
                  <a:pt x="10585" y="4953"/>
                </a:cubicBezTo>
                <a:lnTo>
                  <a:pt x="5394" y="4953"/>
                </a:lnTo>
                <a:lnTo>
                  <a:pt x="5394" y="9716"/>
                </a:lnTo>
                <a:cubicBezTo>
                  <a:pt x="3608" y="12014"/>
                  <a:pt x="2465" y="14478"/>
                  <a:pt x="1679" y="16717"/>
                </a:cubicBezTo>
                <a:cubicBezTo>
                  <a:pt x="0" y="21503"/>
                  <a:pt x="131" y="25491"/>
                  <a:pt x="131" y="25491"/>
                </a:cubicBezTo>
                <a:lnTo>
                  <a:pt x="25491" y="25491"/>
                </a:lnTo>
                <a:lnTo>
                  <a:pt x="25491" y="11859"/>
                </a:lnTo>
                <a:lnTo>
                  <a:pt x="2549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4" name="Google Shape;420;p47">
            <a:extLst>
              <a:ext uri="{FF2B5EF4-FFF2-40B4-BE49-F238E27FC236}">
                <a16:creationId xmlns:a16="http://schemas.microsoft.com/office/drawing/2014/main" id="{3103CCEB-C9F4-593B-A169-8315AF9C001F}"/>
              </a:ext>
            </a:extLst>
          </p:cNvPr>
          <p:cNvSpPr txBox="1"/>
          <p:nvPr/>
        </p:nvSpPr>
        <p:spPr>
          <a:xfrm>
            <a:off x="4708272" y="3444868"/>
            <a:ext cx="468380" cy="38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5" name="Google Shape;421;p47">
            <a:extLst>
              <a:ext uri="{FF2B5EF4-FFF2-40B4-BE49-F238E27FC236}">
                <a16:creationId xmlns:a16="http://schemas.microsoft.com/office/drawing/2014/main" id="{9D4C70DD-44DE-0753-3744-2A338061CA65}"/>
              </a:ext>
            </a:extLst>
          </p:cNvPr>
          <p:cNvSpPr/>
          <p:nvPr/>
        </p:nvSpPr>
        <p:spPr>
          <a:xfrm>
            <a:off x="4315675" y="3015681"/>
            <a:ext cx="501971" cy="4636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30;p47">
            <a:extLst>
              <a:ext uri="{FF2B5EF4-FFF2-40B4-BE49-F238E27FC236}">
                <a16:creationId xmlns:a16="http://schemas.microsoft.com/office/drawing/2014/main" id="{F2DA6648-B5A0-9E8C-9810-21B84A9934A7}"/>
              </a:ext>
            </a:extLst>
          </p:cNvPr>
          <p:cNvSpPr/>
          <p:nvPr/>
        </p:nvSpPr>
        <p:spPr>
          <a:xfrm>
            <a:off x="5176813" y="3617260"/>
            <a:ext cx="2910842" cy="11884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18;p51">
            <a:extLst>
              <a:ext uri="{FF2B5EF4-FFF2-40B4-BE49-F238E27FC236}">
                <a16:creationId xmlns:a16="http://schemas.microsoft.com/office/drawing/2014/main" id="{0B2A4B6A-A274-B0A1-C0DE-3890630B4919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</a:rPr>
              <a:t>2</a:t>
            </a:r>
          </a:p>
        </p:txBody>
      </p:sp>
      <p:sp>
        <p:nvSpPr>
          <p:cNvPr id="10" name="Google Shape;423;p47">
            <a:extLst>
              <a:ext uri="{FF2B5EF4-FFF2-40B4-BE49-F238E27FC236}">
                <a16:creationId xmlns:a16="http://schemas.microsoft.com/office/drawing/2014/main" id="{A4D0DDCC-CD8F-D33D-1CD6-27E3FF42BEC5}"/>
              </a:ext>
            </a:extLst>
          </p:cNvPr>
          <p:cNvSpPr txBox="1">
            <a:spLocks/>
          </p:cNvSpPr>
          <p:nvPr/>
        </p:nvSpPr>
        <p:spPr>
          <a:xfrm>
            <a:off x="1264740" y="1881189"/>
            <a:ext cx="2432963" cy="100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sz="1600">
                <a:solidFill>
                  <a:srgbClr val="3F4853"/>
                </a:solidFill>
                <a:latin typeface="Times New Roman"/>
              </a:rPr>
              <a:t>Radiation risks of full-dose CT (FDCT)</a:t>
            </a:r>
            <a:endParaRPr lang="en-US">
              <a:latin typeface="Times New Roman"/>
            </a:endParaRPr>
          </a:p>
        </p:txBody>
      </p:sp>
      <p:sp>
        <p:nvSpPr>
          <p:cNvPr id="12" name="Google Shape;431;p47">
            <a:extLst>
              <a:ext uri="{FF2B5EF4-FFF2-40B4-BE49-F238E27FC236}">
                <a16:creationId xmlns:a16="http://schemas.microsoft.com/office/drawing/2014/main" id="{DF0AA3F1-9796-A4C7-AA71-89AAF9ACE3DB}"/>
              </a:ext>
            </a:extLst>
          </p:cNvPr>
          <p:cNvSpPr txBox="1">
            <a:spLocks/>
          </p:cNvSpPr>
          <p:nvPr/>
        </p:nvSpPr>
        <p:spPr>
          <a:xfrm>
            <a:off x="5200854" y="3753498"/>
            <a:ext cx="2753862" cy="9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ctr">
              <a:buNone/>
            </a:pPr>
            <a:r>
              <a:rPr lang="en-US" sz="1600" dirty="0">
                <a:solidFill>
                  <a:srgbClr val="3F4853"/>
                </a:solidFill>
                <a:latin typeface="Times New Roman"/>
                <a:cs typeface="Times New Roman"/>
              </a:rPr>
              <a:t>Clinical importance of accurate lung nodule classification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084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4D1B41AF-D6CE-01FB-3D4C-6B5A9A3D1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1;p59">
            <a:extLst>
              <a:ext uri="{FF2B5EF4-FFF2-40B4-BE49-F238E27FC236}">
                <a16:creationId xmlns:a16="http://schemas.microsoft.com/office/drawing/2014/main" id="{3DCC113F-A008-EC0B-9B26-E49DA774938C}"/>
              </a:ext>
            </a:extLst>
          </p:cNvPr>
          <p:cNvSpPr/>
          <p:nvPr/>
        </p:nvSpPr>
        <p:spPr>
          <a:xfrm>
            <a:off x="897440" y="1326693"/>
            <a:ext cx="4389261" cy="652999"/>
          </a:xfrm>
          <a:prstGeom prst="roundRect">
            <a:avLst>
              <a:gd name="adj" fmla="val 50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cs typeface="Times New Roman"/>
            </a:endParaRPr>
          </a:p>
        </p:txBody>
      </p:sp>
      <p:sp>
        <p:nvSpPr>
          <p:cNvPr id="3" name="Google Shape;802;p59">
            <a:extLst>
              <a:ext uri="{FF2B5EF4-FFF2-40B4-BE49-F238E27FC236}">
                <a16:creationId xmlns:a16="http://schemas.microsoft.com/office/drawing/2014/main" id="{F38517A3-01D8-EFEE-92E4-07DDB5EE4C14}"/>
              </a:ext>
            </a:extLst>
          </p:cNvPr>
          <p:cNvSpPr txBox="1">
            <a:spLocks/>
          </p:cNvSpPr>
          <p:nvPr/>
        </p:nvSpPr>
        <p:spPr>
          <a:xfrm>
            <a:off x="1078794" y="1435538"/>
            <a:ext cx="4044356" cy="85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it-IT" sz="2000" dirty="0">
                <a:solidFill>
                  <a:schemeClr val="tx1"/>
                </a:solidFill>
                <a:latin typeface="Times New Roman"/>
                <a:sym typeface="Syne"/>
              </a:rPr>
              <a:t>Simulate LDCT from FDCT </a:t>
            </a:r>
            <a:endParaRPr lang="it-IT" sz="2000" dirty="0">
              <a:solidFill>
                <a:schemeClr val="tx1"/>
              </a:solidFill>
              <a:latin typeface="Times New Roman"/>
            </a:endParaRPr>
          </a:p>
          <a:p>
            <a:endParaRPr lang="it-IT" sz="1400">
              <a:solidFill>
                <a:schemeClr val="bg1"/>
              </a:solidFill>
            </a:endParaRPr>
          </a:p>
          <a:p>
            <a:endParaRPr lang="it-IT" sz="18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Google Shape;518;p51">
            <a:extLst>
              <a:ext uri="{FF2B5EF4-FFF2-40B4-BE49-F238E27FC236}">
                <a16:creationId xmlns:a16="http://schemas.microsoft.com/office/drawing/2014/main" id="{717F7778-91B4-2F0C-6F39-A3D00B1DBF45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" name="Google Shape;317;p39">
            <a:extLst>
              <a:ext uri="{FF2B5EF4-FFF2-40B4-BE49-F238E27FC236}">
                <a16:creationId xmlns:a16="http://schemas.microsoft.com/office/drawing/2014/main" id="{1AF7E432-0E4B-051B-2DAB-BC4D95093C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3600" b="1">
                <a:latin typeface="Times New Roman"/>
              </a:rPr>
              <a:t>Objectives</a:t>
            </a:r>
            <a:endParaRPr lang="en-US" sz="3600" b="1">
              <a:latin typeface="Times New Roman"/>
            </a:endParaRPr>
          </a:p>
        </p:txBody>
      </p:sp>
      <p:sp>
        <p:nvSpPr>
          <p:cNvPr id="7" name="Google Shape;801;p59">
            <a:extLst>
              <a:ext uri="{FF2B5EF4-FFF2-40B4-BE49-F238E27FC236}">
                <a16:creationId xmlns:a16="http://schemas.microsoft.com/office/drawing/2014/main" id="{D57B9854-912A-DD0D-59F4-C205D055FB74}"/>
              </a:ext>
            </a:extLst>
          </p:cNvPr>
          <p:cNvSpPr/>
          <p:nvPr/>
        </p:nvSpPr>
        <p:spPr>
          <a:xfrm>
            <a:off x="4141088" y="2554644"/>
            <a:ext cx="3678749" cy="606662"/>
          </a:xfrm>
          <a:prstGeom prst="roundRect">
            <a:avLst>
              <a:gd name="adj" fmla="val 50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cs typeface="Times New Roman"/>
            </a:endParaRPr>
          </a:p>
        </p:txBody>
      </p:sp>
      <p:sp>
        <p:nvSpPr>
          <p:cNvPr id="12" name="Google Shape;801;p59">
            <a:extLst>
              <a:ext uri="{FF2B5EF4-FFF2-40B4-BE49-F238E27FC236}">
                <a16:creationId xmlns:a16="http://schemas.microsoft.com/office/drawing/2014/main" id="{AD0644EA-1721-AE93-1534-37B2DF5AE3A5}"/>
              </a:ext>
            </a:extLst>
          </p:cNvPr>
          <p:cNvSpPr/>
          <p:nvPr/>
        </p:nvSpPr>
        <p:spPr>
          <a:xfrm>
            <a:off x="874272" y="3767152"/>
            <a:ext cx="4373814" cy="652999"/>
          </a:xfrm>
          <a:prstGeom prst="roundRect">
            <a:avLst>
              <a:gd name="adj" fmla="val 50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cs typeface="Times New Roman"/>
            </a:endParaRPr>
          </a:p>
        </p:txBody>
      </p:sp>
      <p:sp>
        <p:nvSpPr>
          <p:cNvPr id="13" name="Google Shape;802;p59">
            <a:extLst>
              <a:ext uri="{FF2B5EF4-FFF2-40B4-BE49-F238E27FC236}">
                <a16:creationId xmlns:a16="http://schemas.microsoft.com/office/drawing/2014/main" id="{B6AF1486-0B63-50A6-7735-C6EDE120777A}"/>
              </a:ext>
            </a:extLst>
          </p:cNvPr>
          <p:cNvSpPr txBox="1">
            <a:spLocks/>
          </p:cNvSpPr>
          <p:nvPr/>
        </p:nvSpPr>
        <p:spPr>
          <a:xfrm>
            <a:off x="877995" y="3837381"/>
            <a:ext cx="4384166" cy="84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it-IT" sz="2000" err="1">
                <a:solidFill>
                  <a:schemeClr val="tx1"/>
                </a:solidFill>
                <a:latin typeface="Times New Roman"/>
                <a:sym typeface="Syne"/>
              </a:rPr>
              <a:t>Classify</a:t>
            </a:r>
            <a:r>
              <a:rPr lang="it-IT" sz="2000" dirty="0">
                <a:solidFill>
                  <a:schemeClr val="tx1"/>
                </a:solidFill>
                <a:latin typeface="Times New Roman"/>
                <a:sym typeface="Syne"/>
              </a:rPr>
              <a:t> </a:t>
            </a:r>
            <a:r>
              <a:rPr lang="it-IT" sz="2000" err="1">
                <a:solidFill>
                  <a:schemeClr val="tx1"/>
                </a:solidFill>
                <a:latin typeface="Times New Roman"/>
                <a:sym typeface="Syne"/>
              </a:rPr>
              <a:t>lung</a:t>
            </a:r>
            <a:r>
              <a:rPr lang="it-IT" sz="2000" dirty="0">
                <a:solidFill>
                  <a:schemeClr val="tx1"/>
                </a:solidFill>
                <a:latin typeface="Times New Roman"/>
                <a:sym typeface="Syne"/>
              </a:rPr>
              <a:t> </a:t>
            </a:r>
            <a:r>
              <a:rPr lang="it-IT" sz="2000" err="1">
                <a:solidFill>
                  <a:schemeClr val="tx1"/>
                </a:solidFill>
                <a:latin typeface="Times New Roman"/>
                <a:sym typeface="Syne"/>
              </a:rPr>
              <a:t>nodules</a:t>
            </a:r>
            <a:r>
              <a:rPr lang="it-IT" sz="2000" dirty="0">
                <a:solidFill>
                  <a:schemeClr val="tx1"/>
                </a:solidFill>
                <a:latin typeface="Times New Roman"/>
                <a:sym typeface="Syne"/>
              </a:rPr>
              <a:t> </a:t>
            </a:r>
            <a:r>
              <a:rPr lang="it-IT" sz="2000" err="1">
                <a:solidFill>
                  <a:schemeClr val="tx1"/>
                </a:solidFill>
                <a:latin typeface="Times New Roman"/>
                <a:sym typeface="Syne"/>
              </a:rPr>
              <a:t>malignancy</a:t>
            </a:r>
            <a:r>
              <a:rPr lang="it-IT" sz="2000" dirty="0">
                <a:solidFill>
                  <a:schemeClr val="tx1"/>
                </a:solidFill>
                <a:latin typeface="Times New Roman"/>
                <a:sym typeface="Syne"/>
              </a:rPr>
              <a:t>  </a:t>
            </a:r>
            <a:endParaRPr lang="it-IT" sz="2000" dirty="0">
              <a:solidFill>
                <a:schemeClr val="tx1"/>
              </a:solidFill>
              <a:latin typeface="Times New Roman"/>
            </a:endParaRPr>
          </a:p>
          <a:p>
            <a:endParaRPr lang="it-IT" sz="18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5" name="Google Shape;802;p59">
            <a:extLst>
              <a:ext uri="{FF2B5EF4-FFF2-40B4-BE49-F238E27FC236}">
                <a16:creationId xmlns:a16="http://schemas.microsoft.com/office/drawing/2014/main" id="{8A611670-613F-ED19-8F2B-BE2EB7E2000C}"/>
              </a:ext>
            </a:extLst>
          </p:cNvPr>
          <p:cNvSpPr txBox="1">
            <a:spLocks/>
          </p:cNvSpPr>
          <p:nvPr/>
        </p:nvSpPr>
        <p:spPr>
          <a:xfrm>
            <a:off x="4361057" y="2632596"/>
            <a:ext cx="3256613" cy="43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it-IT" sz="2000" err="1">
                <a:solidFill>
                  <a:schemeClr val="tx1"/>
                </a:solidFill>
                <a:latin typeface="Times New Roman"/>
                <a:sym typeface="Syne"/>
              </a:rPr>
              <a:t>Extract</a:t>
            </a:r>
            <a:r>
              <a:rPr lang="it-IT" sz="2000" dirty="0">
                <a:solidFill>
                  <a:schemeClr val="tx1"/>
                </a:solidFill>
                <a:latin typeface="Times New Roman"/>
                <a:sym typeface="Syne"/>
              </a:rPr>
              <a:t> </a:t>
            </a:r>
            <a:r>
              <a:rPr lang="it-IT" sz="2000" err="1">
                <a:solidFill>
                  <a:schemeClr val="tx1"/>
                </a:solidFill>
                <a:latin typeface="Times New Roman"/>
                <a:sym typeface="Syne"/>
              </a:rPr>
              <a:t>radiomic</a:t>
            </a:r>
            <a:r>
              <a:rPr lang="it-IT" sz="2000" dirty="0">
                <a:solidFill>
                  <a:schemeClr val="tx1"/>
                </a:solidFill>
                <a:latin typeface="Times New Roman"/>
                <a:sym typeface="Syne"/>
              </a:rPr>
              <a:t> features</a:t>
            </a:r>
            <a:endParaRPr lang="en-US" sz="2000" dirty="0">
              <a:solidFill>
                <a:schemeClr val="tx1"/>
              </a:solidFill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F1E5F-82EA-7024-9DC5-4480641B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94" y="697127"/>
            <a:ext cx="1857118" cy="1857118"/>
          </a:xfrm>
          <a:prstGeom prst="rect">
            <a:avLst/>
          </a:prstGeom>
        </p:spPr>
      </p:pic>
      <p:pic>
        <p:nvPicPr>
          <p:cNvPr id="8" name="Picture 7" descr="A paper with stars and a gear&#10;&#10;AI-generated content may be incorrect.">
            <a:extLst>
              <a:ext uri="{FF2B5EF4-FFF2-40B4-BE49-F238E27FC236}">
                <a16:creationId xmlns:a16="http://schemas.microsoft.com/office/drawing/2014/main" id="{1A09CF60-873C-FDF6-42F3-CC770C4C9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059" y="2172214"/>
            <a:ext cx="1324234" cy="1362848"/>
          </a:xfrm>
          <a:prstGeom prst="rect">
            <a:avLst/>
          </a:prstGeom>
        </p:spPr>
      </p:pic>
      <p:pic>
        <p:nvPicPr>
          <p:cNvPr id="9" name="Picture 8" descr="A graph with dots and arrows&#10;&#10;AI-generated content may be incorrect.">
            <a:extLst>
              <a:ext uri="{FF2B5EF4-FFF2-40B4-BE49-F238E27FC236}">
                <a16:creationId xmlns:a16="http://schemas.microsoft.com/office/drawing/2014/main" id="{4B58D773-0C9A-3C3F-1295-7ED9EECF9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91" y="3407890"/>
            <a:ext cx="1339680" cy="13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9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/>
          <p:nvPr/>
        </p:nvSpPr>
        <p:spPr>
          <a:xfrm>
            <a:off x="275888" y="239223"/>
            <a:ext cx="4162011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2400" err="1">
                <a:latin typeface="Times New Roman"/>
                <a:ea typeface="+mn-lt"/>
                <a:cs typeface="+mn-lt"/>
                <a:sym typeface="Syne SemiBold"/>
              </a:rPr>
              <a:t>Methodology</a:t>
            </a:r>
            <a:r>
              <a:rPr lang="it-IT" sz="2400">
                <a:latin typeface="Times New Roman"/>
                <a:ea typeface="+mn-lt"/>
                <a:cs typeface="+mn-lt"/>
                <a:sym typeface="Syne SemiBold"/>
              </a:rPr>
              <a:t> </a:t>
            </a:r>
            <a:r>
              <a:rPr lang="it-IT" sz="2400" err="1">
                <a:latin typeface="Times New Roman"/>
                <a:ea typeface="+mn-lt"/>
                <a:cs typeface="+mn-lt"/>
                <a:sym typeface="Syne SemiBold"/>
              </a:rPr>
              <a:t>overview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C807AE35-753E-0791-A770-4F1A626E4A90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  <a:cs typeface="Times New Roman"/>
              </a:rPr>
              <a:t>4</a:t>
            </a:r>
          </a:p>
        </p:txBody>
      </p:sp>
      <p:pic>
        <p:nvPicPr>
          <p:cNvPr id="8" name="Picture 7" descr="A diagram of a model&#10;&#10;AI-generated content may be incorrect.">
            <a:extLst>
              <a:ext uri="{FF2B5EF4-FFF2-40B4-BE49-F238E27FC236}">
                <a16:creationId xmlns:a16="http://schemas.microsoft.com/office/drawing/2014/main" id="{C7DC7972-26A7-774C-6329-EBF83275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08" y="240195"/>
            <a:ext cx="3672140" cy="4754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73F30B-C149-5BCA-4F29-8EF0C456EA5E}"/>
              </a:ext>
            </a:extLst>
          </p:cNvPr>
          <p:cNvSpPr txBox="1"/>
          <p:nvPr/>
        </p:nvSpPr>
        <p:spPr>
          <a:xfrm>
            <a:off x="275170" y="2058841"/>
            <a:ext cx="416780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GB" sz="2000">
                <a:latin typeface="Times New Roman"/>
              </a:rPr>
              <a:t>LCDT Simulation </a:t>
            </a:r>
            <a:endParaRPr lang="en-US" sz="2000">
              <a:latin typeface="Times New Roman"/>
            </a:endParaRPr>
          </a:p>
          <a:p>
            <a:pPr marL="342900" indent="-342900">
              <a:buFont typeface="Wingdings"/>
              <a:buChar char="§"/>
            </a:pPr>
            <a:r>
              <a:rPr lang="en-GB" sz="2000">
                <a:latin typeface="Times New Roman"/>
              </a:rPr>
              <a:t>Feature Extraction</a:t>
            </a:r>
            <a:endParaRPr lang="en-GB" sz="1800">
              <a:latin typeface="Times New Roman"/>
            </a:endParaRPr>
          </a:p>
          <a:p>
            <a:pPr marL="342900" indent="-342900">
              <a:buFont typeface="Wingdings"/>
              <a:buChar char="§"/>
            </a:pPr>
            <a:r>
              <a:rPr lang="en-GB" sz="2000">
                <a:latin typeface="Times New Roman"/>
              </a:rPr>
              <a:t>Nodule Classification</a:t>
            </a:r>
          </a:p>
          <a:p>
            <a:endParaRPr lang="en-GB" sz="20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3931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BAC97777-D28D-FE1B-9CF8-D2FBA30E4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>
            <a:extLst>
              <a:ext uri="{FF2B5EF4-FFF2-40B4-BE49-F238E27FC236}">
                <a16:creationId xmlns:a16="http://schemas.microsoft.com/office/drawing/2014/main" id="{579082E5-F747-A73A-11B1-7DC2D99AA1BA}"/>
              </a:ext>
            </a:extLst>
          </p:cNvPr>
          <p:cNvSpPr/>
          <p:nvPr/>
        </p:nvSpPr>
        <p:spPr>
          <a:xfrm>
            <a:off x="275888" y="239223"/>
            <a:ext cx="4162011" cy="589228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2800">
                <a:latin typeface="Times New Roman"/>
                <a:ea typeface="+mn-lt"/>
                <a:cs typeface="+mn-lt"/>
                <a:sym typeface="Syne SemiBold"/>
              </a:rPr>
              <a:t>Datasets</a:t>
            </a:r>
            <a:endParaRPr lang="it-IT" sz="2800">
              <a:latin typeface="Times New Roman"/>
              <a:cs typeface="Arial"/>
            </a:endParaRPr>
          </a:p>
        </p:txBody>
      </p:sp>
      <p:sp>
        <p:nvSpPr>
          <p:cNvPr id="2" name="Google Shape;518;p51">
            <a:extLst>
              <a:ext uri="{FF2B5EF4-FFF2-40B4-BE49-F238E27FC236}">
                <a16:creationId xmlns:a16="http://schemas.microsoft.com/office/drawing/2014/main" id="{E0080F71-8434-7A45-E403-9940BCD0D5E3}"/>
              </a:ext>
            </a:extLst>
          </p:cNvPr>
          <p:cNvSpPr txBox="1">
            <a:spLocks/>
          </p:cNvSpPr>
          <p:nvPr/>
        </p:nvSpPr>
        <p:spPr>
          <a:xfrm>
            <a:off x="8608520" y="79480"/>
            <a:ext cx="535480" cy="3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Font typeface="Syne"/>
              <a:buNone/>
            </a:pPr>
            <a:r>
              <a:rPr lang="it-IT" sz="1400" dirty="0"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4" name="Google Shape;763;p58">
            <a:extLst>
              <a:ext uri="{FF2B5EF4-FFF2-40B4-BE49-F238E27FC236}">
                <a16:creationId xmlns:a16="http://schemas.microsoft.com/office/drawing/2014/main" id="{B1DF34E7-3ACC-4B0C-308D-3DFE7C17DE4B}"/>
              </a:ext>
            </a:extLst>
          </p:cNvPr>
          <p:cNvSpPr/>
          <p:nvPr/>
        </p:nvSpPr>
        <p:spPr>
          <a:xfrm>
            <a:off x="579787" y="1023003"/>
            <a:ext cx="3550036" cy="530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400" b="1">
                <a:latin typeface="Times New Roman"/>
              </a:rPr>
              <a:t>Grand Challenge</a:t>
            </a:r>
            <a:endParaRPr lang="en-US" b="1">
              <a:latin typeface="Times New Roman"/>
            </a:endParaRPr>
          </a:p>
        </p:txBody>
      </p:sp>
      <p:sp>
        <p:nvSpPr>
          <p:cNvPr id="6" name="Google Shape;763;p58">
            <a:extLst>
              <a:ext uri="{FF2B5EF4-FFF2-40B4-BE49-F238E27FC236}">
                <a16:creationId xmlns:a16="http://schemas.microsoft.com/office/drawing/2014/main" id="{D42BDE51-0CB4-A592-B79C-6855993F2291}"/>
              </a:ext>
            </a:extLst>
          </p:cNvPr>
          <p:cNvSpPr/>
          <p:nvPr/>
        </p:nvSpPr>
        <p:spPr>
          <a:xfrm>
            <a:off x="5052395" y="1023003"/>
            <a:ext cx="3550036" cy="530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Times New Roman"/>
              </a:rPr>
              <a:t>LIDC-IDRI</a:t>
            </a:r>
            <a:endParaRPr lang="en-US" b="1">
              <a:latin typeface="Times New Roman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453AF5-D6E0-92FC-8579-E037A5D87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79271"/>
              </p:ext>
            </p:extLst>
          </p:nvPr>
        </p:nvGraphicFramePr>
        <p:xfrm>
          <a:off x="510275" y="1885188"/>
          <a:ext cx="3701376" cy="1160612"/>
        </p:xfrm>
        <a:graphic>
          <a:graphicData uri="http://schemas.openxmlformats.org/drawingml/2006/table">
            <a:tbl>
              <a:tblPr firstRow="1" firstCol="1" bandRow="1">
                <a:tableStyleId>{03EE3DE0-8CC0-4AA7-A6B0-199ED340D940}</a:tableStyleId>
              </a:tblPr>
              <a:tblGrid>
                <a:gridCol w="2383657">
                  <a:extLst>
                    <a:ext uri="{9D8B030D-6E8A-4147-A177-3AD203B41FA5}">
                      <a16:colId xmlns:a16="http://schemas.microsoft.com/office/drawing/2014/main" val="2144226950"/>
                    </a:ext>
                  </a:extLst>
                </a:gridCol>
                <a:gridCol w="1317719">
                  <a:extLst>
                    <a:ext uri="{9D8B030D-6E8A-4147-A177-3AD203B41FA5}">
                      <a16:colId xmlns:a16="http://schemas.microsoft.com/office/drawing/2014/main" val="213933190"/>
                    </a:ext>
                  </a:extLst>
                </a:gridCol>
              </a:tblGrid>
              <a:tr h="434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latin typeface="Arial"/>
                        </a:rPr>
                        <a:t>With Paired FD-LD Scans</a:t>
                      </a:r>
                      <a:endParaRPr lang="en-US" b="1"/>
                    </a:p>
                  </a:txBody>
                  <a:tcPr anchor="ctr">
                    <a:lnL w="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Arial"/>
                        </a:rPr>
                        <a:t>50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54539"/>
                  </a:ext>
                </a:extLst>
              </a:tr>
              <a:tr h="3628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latin typeface="Arial"/>
                        </a:rPr>
                        <a:t>Slices per Subject</a:t>
                      </a:r>
                      <a:endParaRPr lang="en-US" b="1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Arial"/>
                        </a:rPr>
                        <a:t>250–350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75522"/>
                  </a:ext>
                </a:extLst>
              </a:tr>
              <a:tr h="3628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latin typeface="Arial"/>
                        </a:rPr>
                        <a:t>Total Paired Slices </a:t>
                      </a:r>
                      <a:endParaRPr lang="en-US" b="1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Arial"/>
                        </a:rPr>
                        <a:t>∼16,500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5693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EB1A5E-F9AD-7886-4ACD-2FA8766F6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926470"/>
              </p:ext>
            </p:extLst>
          </p:nvPr>
        </p:nvGraphicFramePr>
        <p:xfrm>
          <a:off x="5012209" y="1745392"/>
          <a:ext cx="3636885" cy="1981200"/>
        </p:xfrm>
        <a:graphic>
          <a:graphicData uri="http://schemas.openxmlformats.org/drawingml/2006/table">
            <a:tbl>
              <a:tblPr firstRow="1" firstCol="1" bandRow="1">
                <a:tableStyleId>{03EE3DE0-8CC0-4AA7-A6B0-199ED340D940}</a:tableStyleId>
              </a:tblPr>
              <a:tblGrid>
                <a:gridCol w="2112065">
                  <a:extLst>
                    <a:ext uri="{9D8B030D-6E8A-4147-A177-3AD203B41FA5}">
                      <a16:colId xmlns:a16="http://schemas.microsoft.com/office/drawing/2014/main" val="2144226950"/>
                    </a:ext>
                  </a:extLst>
                </a:gridCol>
                <a:gridCol w="748994">
                  <a:extLst>
                    <a:ext uri="{9D8B030D-6E8A-4147-A177-3AD203B41FA5}">
                      <a16:colId xmlns:a16="http://schemas.microsoft.com/office/drawing/2014/main" val="213933190"/>
                    </a:ext>
                  </a:extLst>
                </a:gridCol>
                <a:gridCol w="775826">
                  <a:extLst>
                    <a:ext uri="{9D8B030D-6E8A-4147-A177-3AD203B41FA5}">
                      <a16:colId xmlns:a16="http://schemas.microsoft.com/office/drawing/2014/main" val="346716678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/>
                        <a:t>Properties</a:t>
                      </a:r>
                    </a:p>
                  </a:txBody>
                  <a:tcPr anchor="ctr">
                    <a:lnL w="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latin typeface="Arial"/>
                        </a:rPr>
                        <a:t>SDCT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noFill/>
                    </a:lnR>
                    <a:lnT w="0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 dirty="0">
                          <a:latin typeface="Arial"/>
                        </a:rPr>
                        <a:t>LDCT</a:t>
                      </a:r>
                    </a:p>
                  </a:txBody>
                  <a:tcPr anchor="ctr">
                    <a:lnL w="28575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9723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/>
                        <a:t>Nr. participants</a:t>
                      </a:r>
                      <a:endParaRPr lang="en-US" dirty="0"/>
                    </a:p>
                  </a:txBody>
                  <a:tcPr anchor="ctr">
                    <a:lnL w="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Arial"/>
                        </a:rPr>
                        <a:t>694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Arial"/>
                        </a:rPr>
                        <a:t>316</a:t>
                      </a:r>
                    </a:p>
                  </a:txBody>
                  <a:tcPr anchor="ctr">
                    <a:lnL w="28575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8083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/>
                        <a:t>Nr. nodules</a:t>
                      </a:r>
                      <a:endParaRPr lang="en-US" dirty="0"/>
                    </a:p>
                  </a:txBody>
                  <a:tcPr anchor="ctr">
                    <a:lnL w="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noFill/>
                    </a:lnT>
                    <a:lnB w="28575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Arial"/>
                        </a:rPr>
                        <a:t>1950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noFill/>
                    </a:lnT>
                    <a:lnB w="28575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Arial"/>
                        </a:rPr>
                        <a:t>675</a:t>
                      </a:r>
                    </a:p>
                  </a:txBody>
                  <a:tcPr anchor="ctr">
                    <a:lnL w="28575">
                      <a:noFill/>
                    </a:lnL>
                    <a:lnR w="0">
                      <a:noFill/>
                    </a:lnR>
                    <a:lnT w="28575">
                      <a:noFill/>
                    </a:lnT>
                    <a:lnB w="28575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2545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/>
                        <a:t>Benign (avg. score &lt; 4)</a:t>
                      </a:r>
                      <a:endParaRPr lang="en-US" dirty="0"/>
                    </a:p>
                  </a:txBody>
                  <a:tcPr anchor="ctr">
                    <a:lnL w="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noFill/>
                    </a:lnT>
                    <a:lnB w="28575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/>
                        <a:t>1725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noFill/>
                    </a:lnT>
                    <a:lnB w="28575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/>
                        <a:t>606</a:t>
                      </a:r>
                      <a:endParaRPr lang="en-US" dirty="0"/>
                    </a:p>
                  </a:txBody>
                  <a:tcPr anchor="ctr">
                    <a:lnL w="28575">
                      <a:noFill/>
                    </a:lnL>
                    <a:lnR w="0">
                      <a:noFill/>
                    </a:lnR>
                    <a:lnT w="28575">
                      <a:noFill/>
                    </a:lnT>
                    <a:lnB w="28575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755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/>
                        <a:t>Malignant (avg. score  &gt;= 4)</a:t>
                      </a:r>
                      <a:endParaRPr lang="en-US" dirty="0"/>
                    </a:p>
                  </a:txBody>
                  <a:tcPr anchor="ctr">
                    <a:lnL w="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noFill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Arial"/>
                        </a:rPr>
                        <a:t>225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noFill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 dirty="0">
                          <a:latin typeface="Arial"/>
                        </a:rPr>
                        <a:t>69</a:t>
                      </a:r>
                    </a:p>
                  </a:txBody>
                  <a:tcPr anchor="ctr">
                    <a:lnL w="28575">
                      <a:noFill/>
                    </a:lnL>
                    <a:lnR w="0">
                      <a:noFill/>
                    </a:lnR>
                    <a:lnT w="28575">
                      <a:noFill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56939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8407D22-0096-AD56-F9BE-C3765F660070}"/>
              </a:ext>
            </a:extLst>
          </p:cNvPr>
          <p:cNvSpPr txBox="1"/>
          <p:nvPr/>
        </p:nvSpPr>
        <p:spPr>
          <a:xfrm>
            <a:off x="1351573" y="3413511"/>
            <a:ext cx="2024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GB" sz="1800" dirty="0">
                <a:latin typeface="Times New Roman"/>
              </a:rPr>
              <a:t>85% for train</a:t>
            </a:r>
            <a:endParaRPr lang="en-US">
              <a:latin typeface="Times New Roman"/>
            </a:endParaRPr>
          </a:p>
          <a:p>
            <a:pPr marL="342900" indent="-342900">
              <a:buFont typeface="Wingdings"/>
              <a:buChar char="§"/>
            </a:pPr>
            <a:r>
              <a:rPr lang="en-GB" sz="1800" dirty="0">
                <a:latin typeface="Times New Roman"/>
              </a:rPr>
              <a:t>15% for 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3C3D7-9100-DBC9-2807-5B3C7A8B1B0C}"/>
              </a:ext>
            </a:extLst>
          </p:cNvPr>
          <p:cNvSpPr txBox="1"/>
          <p:nvPr/>
        </p:nvSpPr>
        <p:spPr>
          <a:xfrm>
            <a:off x="4575089" y="3872298"/>
            <a:ext cx="4882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b="1" dirty="0">
                <a:latin typeface="Times New Roman"/>
              </a:rPr>
              <a:t>Subjects with tube current ≤ 80 mA</a:t>
            </a:r>
            <a:r>
              <a:rPr lang="en-US" dirty="0">
                <a:latin typeface="Times New Roman"/>
              </a:rPr>
              <a:t> were reserved exclusively for the </a:t>
            </a:r>
            <a:r>
              <a:rPr lang="en-US" b="1" dirty="0">
                <a:latin typeface="Times New Roman"/>
              </a:rPr>
              <a:t>test set</a:t>
            </a:r>
            <a:r>
              <a:rPr lang="en-US" dirty="0">
                <a:latin typeface="Times New Roman"/>
              </a:rPr>
              <a:t> as </a:t>
            </a:r>
            <a:r>
              <a:rPr lang="en-US" b="1" dirty="0">
                <a:latin typeface="Times New Roman"/>
              </a:rPr>
              <a:t>true LDCT cases</a:t>
            </a:r>
            <a:endParaRPr lang="en-US" dirty="0">
              <a:latin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latin typeface="Times New Roman"/>
              </a:rPr>
              <a:t>All other subjects were used for </a:t>
            </a:r>
            <a:r>
              <a:rPr lang="en-US" b="1" dirty="0">
                <a:latin typeface="Times New Roman"/>
              </a:rPr>
              <a:t>training and validation</a:t>
            </a:r>
            <a:r>
              <a:rPr lang="en-US" dirty="0">
                <a:latin typeface="Times New Roman"/>
              </a:rPr>
              <a:t>, split </a:t>
            </a:r>
            <a:r>
              <a:rPr lang="en-US" b="1" dirty="0">
                <a:latin typeface="Times New Roman"/>
              </a:rPr>
              <a:t>80% / 20%</a:t>
            </a:r>
          </a:p>
        </p:txBody>
      </p:sp>
    </p:spTree>
    <p:extLst>
      <p:ext uri="{BB962C8B-B14F-4D97-AF65-F5344CB8AC3E}">
        <p14:creationId xmlns:p14="http://schemas.microsoft.com/office/powerpoint/2010/main" val="202609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nd Energy Supplier Pitch Deck by Slidesgo">
  <a:themeElements>
    <a:clrScheme name="Simple Light">
      <a:dk1>
        <a:srgbClr val="2E3338"/>
      </a:dk1>
      <a:lt1>
        <a:srgbClr val="F6EFDC"/>
      </a:lt1>
      <a:dk2>
        <a:srgbClr val="164A4A"/>
      </a:dk2>
      <a:lt2>
        <a:srgbClr val="3F4853"/>
      </a:lt2>
      <a:accent1>
        <a:srgbClr val="81B5A8"/>
      </a:accent1>
      <a:accent2>
        <a:srgbClr val="ADDBD0"/>
      </a:accent2>
      <a:accent3>
        <a:srgbClr val="454318"/>
      </a:accent3>
      <a:accent4>
        <a:srgbClr val="FFFFFF"/>
      </a:accent4>
      <a:accent5>
        <a:srgbClr val="FFFFFF"/>
      </a:accent5>
      <a:accent6>
        <a:srgbClr val="FFFFFF"/>
      </a:accent6>
      <a:hlink>
        <a:srgbClr val="2E3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Wind Energy Supplier Pitch Deck by Slidesgo</vt:lpstr>
      <vt:lpstr>Attention-enhanced U-net autoencoder for low-dose CT simulation and lung nodule malignancy assessment</vt:lpstr>
      <vt:lpstr>Introduction Lung cancer</vt:lpstr>
      <vt:lpstr>Motivations &amp; Problems</vt:lpstr>
      <vt:lpstr>Motivations &amp; Problems</vt:lpstr>
      <vt:lpstr>Motivations &amp; Problems</vt:lpstr>
      <vt:lpstr>Motivations &amp; Problems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Nodule Classification</vt:lpstr>
      <vt:lpstr>Nodule Classification</vt:lpstr>
      <vt:lpstr>Nodule Classification</vt:lpstr>
      <vt:lpstr>Nodule Classification</vt:lpstr>
      <vt:lpstr>Nodule Classification</vt:lpstr>
      <vt:lpstr>Nodule Classification</vt:lpstr>
      <vt:lpstr>Nodule Classification</vt:lpstr>
      <vt:lpstr>LIMITATIONS &amp; IMPROVEMENTS</vt:lpstr>
      <vt:lpstr>Conclusion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Robotic-Assisted Upper Limb 3D Reaching Task</dc:title>
  <cp:revision>678</cp:revision>
  <dcterms:modified xsi:type="dcterms:W3CDTF">2025-07-21T14:53:28Z</dcterms:modified>
</cp:coreProperties>
</file>